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0" roundtripDataSignature="AMtx7mjocusnguEOchyJUv5hOrbNi0aw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8" name="Google Shape;75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9" name="Google Shape;78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9" name="Google Shape;89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77"/>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77"/>
          <p:cNvGrpSpPr/>
          <p:nvPr/>
        </p:nvGrpSpPr>
        <p:grpSpPr>
          <a:xfrm>
            <a:off x="0" y="0"/>
            <a:ext cx="2305051" cy="6858001"/>
            <a:chOff x="0" y="0"/>
            <a:chExt cx="2305051" cy="6858001"/>
          </a:xfrm>
        </p:grpSpPr>
        <p:sp>
          <p:nvSpPr>
            <p:cNvPr id="59" name="Google Shape;59;p77"/>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7"/>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77"/>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77"/>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77"/>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77"/>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77"/>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77"/>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7"/>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77"/>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77"/>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77"/>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77"/>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77"/>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77"/>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77"/>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77"/>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77"/>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77"/>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77"/>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77"/>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77"/>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7"/>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77"/>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7"/>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77"/>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7"/>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77"/>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77"/>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7"/>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77"/>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77"/>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77"/>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77"/>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77"/>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77"/>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77"/>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77"/>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77"/>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77"/>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77"/>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77"/>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77"/>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77"/>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77"/>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77"/>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77"/>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77"/>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77"/>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77"/>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77"/>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77"/>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7"/>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77"/>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77"/>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7"/>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77"/>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7"/>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7"/>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86"/>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86"/>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9pPr>
          </a:lstStyle>
          <a:p/>
        </p:txBody>
      </p:sp>
      <p:sp>
        <p:nvSpPr>
          <p:cNvPr id="172" name="Google Shape;172;p86"/>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8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8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6" name="Shape 176"/>
        <p:cNvGrpSpPr/>
        <p:nvPr/>
      </p:nvGrpSpPr>
      <p:grpSpPr>
        <a:xfrm>
          <a:off x="0" y="0"/>
          <a:ext cx="0" cy="0"/>
          <a:chOff x="0" y="0"/>
          <a:chExt cx="0" cy="0"/>
        </a:xfrm>
      </p:grpSpPr>
      <p:sp>
        <p:nvSpPr>
          <p:cNvPr id="177" name="Google Shape;177;p87"/>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87"/>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8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8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8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88"/>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88"/>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88"/>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8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8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8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88"/>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
        <p:nvSpPr>
          <p:cNvPr id="190" name="Google Shape;190;p88"/>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89"/>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89"/>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8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9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90"/>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90"/>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90"/>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90"/>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90"/>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90"/>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9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9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9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91"/>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91"/>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91"/>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2" name="Google Shape;212;p91"/>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91"/>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91"/>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5" name="Google Shape;215;p91"/>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91"/>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91"/>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8" name="Google Shape;218;p91"/>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9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9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9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9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92"/>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9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9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9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93"/>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93"/>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9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9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9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78"/>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78"/>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21" name="Google Shape;121;p7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7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7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79"/>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7" name="Google Shape;127;p7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7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8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8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8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34" name="Shape 134"/>
        <p:cNvGrpSpPr/>
        <p:nvPr/>
      </p:nvGrpSpPr>
      <p:grpSpPr>
        <a:xfrm>
          <a:off x="0" y="0"/>
          <a:ext cx="0" cy="0"/>
          <a:chOff x="0" y="0"/>
          <a:chExt cx="0" cy="0"/>
        </a:xfrm>
      </p:grpSpPr>
      <p:sp>
        <p:nvSpPr>
          <p:cNvPr id="135" name="Google Shape;135;p81"/>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81"/>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37" name="Google Shape;137;p81"/>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8" name="Google Shape;138;p8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8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8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8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8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8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8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8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8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9" name="Google Shape;149;p8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0" name="Google Shape;150;p8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8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8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p8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8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56" name="Google Shape;156;p84"/>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7" name="Google Shape;157;p8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58" name="Google Shape;158;p84"/>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9" name="Google Shape;159;p8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8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8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85"/>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85"/>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5" name="Google Shape;165;p85"/>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8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8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8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76"/>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76"/>
          <p:cNvGrpSpPr/>
          <p:nvPr/>
        </p:nvGrpSpPr>
        <p:grpSpPr>
          <a:xfrm>
            <a:off x="-14288" y="0"/>
            <a:ext cx="12053888" cy="6858001"/>
            <a:chOff x="-14288" y="0"/>
            <a:chExt cx="12053888" cy="6858001"/>
          </a:xfrm>
        </p:grpSpPr>
        <p:grpSp>
          <p:nvGrpSpPr>
            <p:cNvPr id="12" name="Google Shape;12;p76"/>
            <p:cNvGrpSpPr/>
            <p:nvPr/>
          </p:nvGrpSpPr>
          <p:grpSpPr>
            <a:xfrm>
              <a:off x="-14288" y="0"/>
              <a:ext cx="1220788" cy="6858001"/>
              <a:chOff x="-14288" y="0"/>
              <a:chExt cx="1220788" cy="6858001"/>
            </a:xfrm>
          </p:grpSpPr>
          <p:sp>
            <p:nvSpPr>
              <p:cNvPr id="13" name="Google Shape;13;p76"/>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7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7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7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7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7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7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7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7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7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7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 name="Google Shape;24;p76"/>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sm" w="sm" type="none"/>
                <a:tailEnd len="sm" w="sm" type="none"/>
              </a:ln>
            </p:spPr>
          </p:cxnSp>
          <p:sp>
            <p:nvSpPr>
              <p:cNvPr id="25" name="Google Shape;25;p7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7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7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7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76"/>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7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7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7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7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7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7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7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7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76"/>
            <p:cNvGrpSpPr/>
            <p:nvPr/>
          </p:nvGrpSpPr>
          <p:grpSpPr>
            <a:xfrm>
              <a:off x="11364912" y="0"/>
              <a:ext cx="674688" cy="6848476"/>
              <a:chOff x="11364912" y="0"/>
              <a:chExt cx="674688" cy="6848476"/>
            </a:xfrm>
          </p:grpSpPr>
          <p:sp>
            <p:nvSpPr>
              <p:cNvPr id="41" name="Google Shape;41;p7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7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7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7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7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7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7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6"/>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1" name="Google Shape;51;p7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7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7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7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7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jpg"/><Relationship Id="rId6" Type="http://schemas.openxmlformats.org/officeDocument/2006/relationships/hyperlink" Target="http://www.steve-wheeler.co.uk/2014/03/vygotsky-piaget-and-youtube.html" TargetMode="External"/><Relationship Id="rId7"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8.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g"/><Relationship Id="rId6" Type="http://schemas.openxmlformats.org/officeDocument/2006/relationships/hyperlink" Target="http://worldbuilding.stackexchange.com/questions/71563/in-modern-world-what-is-the-largest-building-that-could-be-built-overnight" TargetMode="External"/><Relationship Id="rId7" Type="http://schemas.openxmlformats.org/officeDocument/2006/relationships/hyperlink" Target="https://creativecommons.org/licenses/by-sa/3.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grpSp>
        <p:nvGrpSpPr>
          <p:cNvPr id="238" name="Google Shape;238;p1"/>
          <p:cNvGrpSpPr/>
          <p:nvPr/>
        </p:nvGrpSpPr>
        <p:grpSpPr>
          <a:xfrm>
            <a:off x="0" y="-1"/>
            <a:ext cx="12192003" cy="6858001"/>
            <a:chOff x="0" y="-1"/>
            <a:chExt cx="12192003" cy="6858001"/>
          </a:xfrm>
        </p:grpSpPr>
        <p:sp>
          <p:nvSpPr>
            <p:cNvPr id="239" name="Google Shape;239;p1"/>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40" name="Google Shape;240;p1"/>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241" name="Google Shape;241;p1"/>
          <p:cNvPicPr preferRelativeResize="0"/>
          <p:nvPr/>
        </p:nvPicPr>
        <p:blipFill rotWithShape="1">
          <a:blip r:embed="rId5">
            <a:alphaModFix amt="30000"/>
          </a:blip>
          <a:srcRect b="9201" l="0" r="0" t="6504"/>
          <a:stretch/>
        </p:blipFill>
        <p:spPr>
          <a:xfrm>
            <a:off x="-2" y="10"/>
            <a:ext cx="12188389" cy="6857990"/>
          </a:xfrm>
          <a:prstGeom prst="rect">
            <a:avLst/>
          </a:prstGeom>
          <a:noFill/>
          <a:ln>
            <a:noFill/>
          </a:ln>
        </p:spPr>
      </p:pic>
      <p:grpSp>
        <p:nvGrpSpPr>
          <p:cNvPr id="242" name="Google Shape;242;p1"/>
          <p:cNvGrpSpPr/>
          <p:nvPr/>
        </p:nvGrpSpPr>
        <p:grpSpPr>
          <a:xfrm>
            <a:off x="605895" y="2235200"/>
            <a:ext cx="10982062" cy="2396067"/>
            <a:chOff x="605895" y="2235200"/>
            <a:chExt cx="10982062" cy="2396067"/>
          </a:xfrm>
        </p:grpSpPr>
        <p:sp>
          <p:nvSpPr>
            <p:cNvPr id="243" name="Google Shape;243;p1"/>
            <p:cNvSpPr/>
            <p:nvPr/>
          </p:nvSpPr>
          <p:spPr>
            <a:xfrm>
              <a:off x="2582333" y="2235200"/>
              <a:ext cx="7027334" cy="2396067"/>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244" name="Google Shape;244;p1"/>
            <p:cNvGrpSpPr/>
            <p:nvPr/>
          </p:nvGrpSpPr>
          <p:grpSpPr>
            <a:xfrm>
              <a:off x="605895" y="2900097"/>
              <a:ext cx="10982062" cy="1211524"/>
              <a:chOff x="605895" y="2900097"/>
              <a:chExt cx="10982062" cy="1211524"/>
            </a:xfrm>
          </p:grpSpPr>
          <p:sp>
            <p:nvSpPr>
              <p:cNvPr id="245" name="Google Shape;245;p1"/>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46" name="Google Shape;246;p1"/>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49" name="Google Shape;249;p1"/>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50" name="Google Shape;250;p1"/>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53" name="Google Shape;253;p1"/>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
              <p:cNvSpPr/>
              <p:nvPr/>
            </p:nvSpPr>
            <p:spPr>
              <a:xfrm rot="5400000">
                <a:off x="9721056" y="3284272"/>
                <a:ext cx="23813" cy="252413"/>
              </a:xfrm>
              <a:prstGeom prst="rect">
                <a:avLst/>
              </a:pr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56" name="Google Shape;256;p1"/>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59" name="Google Shape;259;p1"/>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60" name="Google Shape;260;p1"/>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263" name="Google Shape;263;p1"/>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
              <p:cNvSpPr/>
              <p:nvPr/>
            </p:nvSpPr>
            <p:spPr>
              <a:xfrm flipH="1" rot="-5400000">
                <a:off x="2448983" y="3436672"/>
                <a:ext cx="23813" cy="252413"/>
              </a:xfrm>
              <a:prstGeom prst="rect">
                <a:avLst/>
              </a:pr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5" name="Google Shape;265;p1"/>
          <p:cNvSpPr txBox="1"/>
          <p:nvPr>
            <p:ph type="ctrTitle"/>
          </p:nvPr>
        </p:nvSpPr>
        <p:spPr>
          <a:xfrm>
            <a:off x="2667000" y="2328334"/>
            <a:ext cx="6858000" cy="13678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320"/>
              <a:buFont typeface="Twentieth Century"/>
              <a:buNone/>
            </a:pPr>
            <a:r>
              <a:rPr lang="en-US" sz="4320"/>
              <a:t>ASSIGNMENT DESIGN AND SCAFFOLDING</a:t>
            </a:r>
            <a:endParaRPr/>
          </a:p>
        </p:txBody>
      </p:sp>
      <p:sp>
        <p:nvSpPr>
          <p:cNvPr id="266" name="Google Shape;266;p1"/>
          <p:cNvSpPr txBox="1"/>
          <p:nvPr>
            <p:ph idx="1" type="subTitle"/>
          </p:nvPr>
        </p:nvSpPr>
        <p:spPr>
          <a:xfrm>
            <a:off x="2667001" y="3602038"/>
            <a:ext cx="6857999" cy="95302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2"/>
              </a:buClr>
              <a:buSzPts val="2500"/>
              <a:buNone/>
            </a:pPr>
            <a:r>
              <a:rPr lang="en-US"/>
              <a:t>CARLA REYES</a:t>
            </a:r>
            <a:endParaRPr/>
          </a:p>
          <a:p>
            <a:pPr indent="0" lvl="0" marL="0" rtl="0" algn="ctr">
              <a:lnSpc>
                <a:spcPct val="120000"/>
              </a:lnSpc>
              <a:spcBef>
                <a:spcPts val="1000"/>
              </a:spcBef>
              <a:spcAft>
                <a:spcPts val="0"/>
              </a:spcAft>
              <a:buClr>
                <a:schemeClr val="lt2"/>
              </a:buClr>
              <a:buSzPts val="2500"/>
              <a:buNone/>
            </a:pPr>
            <a:r>
              <a:rPr lang="en-US"/>
              <a:t>LINDA WEAVER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WRITING DISCREPANCY MODEL</a:t>
            </a:r>
            <a:endParaRPr/>
          </a:p>
        </p:txBody>
      </p:sp>
      <p:sp>
        <p:nvSpPr>
          <p:cNvPr id="357" name="Google Shape;357;p10"/>
          <p:cNvSpPr txBox="1"/>
          <p:nvPr>
            <p:ph idx="1" type="body"/>
          </p:nvPr>
        </p:nvSpPr>
        <p:spPr>
          <a:xfrm>
            <a:off x="1141412" y="1936376"/>
            <a:ext cx="9905999" cy="430310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In the same way, we need to determine </a:t>
            </a:r>
            <a:r>
              <a:rPr i="1" lang="en-US"/>
              <a:t>why </a:t>
            </a:r>
            <a:r>
              <a:rPr lang="en-US"/>
              <a:t>individual students are not performing up to expectations. Many different reasons may contribute to students’ underperforming.  </a:t>
            </a:r>
            <a:endParaRPr/>
          </a:p>
          <a:p>
            <a:pPr indent="-228600" lvl="1" marL="685800" rtl="0" algn="l">
              <a:lnSpc>
                <a:spcPct val="120000"/>
              </a:lnSpc>
              <a:spcBef>
                <a:spcPts val="500"/>
              </a:spcBef>
              <a:spcAft>
                <a:spcPts val="0"/>
              </a:spcAft>
              <a:buClr>
                <a:schemeClr val="lt1"/>
              </a:buClr>
              <a:buSzPts val="2500"/>
              <a:buChar char="•"/>
            </a:pPr>
            <a:r>
              <a:rPr lang="en-US"/>
              <a:t>Do they not understand the assignment/expectations?</a:t>
            </a:r>
            <a:endParaRPr/>
          </a:p>
          <a:p>
            <a:pPr indent="-228600" lvl="1" marL="685800" rtl="0" algn="l">
              <a:lnSpc>
                <a:spcPct val="120000"/>
              </a:lnSpc>
              <a:spcBef>
                <a:spcPts val="500"/>
              </a:spcBef>
              <a:spcAft>
                <a:spcPts val="0"/>
              </a:spcAft>
              <a:buClr>
                <a:schemeClr val="lt1"/>
              </a:buClr>
              <a:buSzPts val="2500"/>
              <a:buChar char="•"/>
            </a:pPr>
            <a:r>
              <a:rPr lang="en-US"/>
              <a:t>Do they not understand the vocabulary?</a:t>
            </a:r>
            <a:endParaRPr/>
          </a:p>
          <a:p>
            <a:pPr indent="-228600" lvl="1" marL="685800" rtl="0" algn="l">
              <a:lnSpc>
                <a:spcPct val="120000"/>
              </a:lnSpc>
              <a:spcBef>
                <a:spcPts val="500"/>
              </a:spcBef>
              <a:spcAft>
                <a:spcPts val="0"/>
              </a:spcAft>
              <a:buClr>
                <a:schemeClr val="lt1"/>
              </a:buClr>
              <a:buSzPts val="2500"/>
              <a:buChar char="•"/>
            </a:pPr>
            <a:r>
              <a:rPr lang="en-US"/>
              <a:t>Do they not have necessary background knowledge or cultural understanding?</a:t>
            </a:r>
            <a:endParaRPr/>
          </a:p>
          <a:p>
            <a:pPr indent="-228600" lvl="1" marL="685800" rtl="0" algn="l">
              <a:lnSpc>
                <a:spcPct val="120000"/>
              </a:lnSpc>
              <a:spcBef>
                <a:spcPts val="500"/>
              </a:spcBef>
              <a:spcAft>
                <a:spcPts val="0"/>
              </a:spcAft>
              <a:buClr>
                <a:schemeClr val="lt1"/>
              </a:buClr>
              <a:buSzPts val="2500"/>
              <a:buChar char="•"/>
            </a:pPr>
            <a:r>
              <a:rPr lang="en-US"/>
              <a:t>Do they not have an understanding of the academic system, for example, acceptable quoting, paraphrasing, and citations? </a:t>
            </a:r>
            <a:endParaRPr/>
          </a:p>
          <a:p>
            <a:pPr indent="-69850" lvl="1" marL="685800" rtl="0" algn="l">
              <a:lnSpc>
                <a:spcPct val="120000"/>
              </a:lnSpc>
              <a:spcBef>
                <a:spcPts val="500"/>
              </a:spcBef>
              <a:spcAft>
                <a:spcPts val="0"/>
              </a:spcAft>
              <a:buClr>
                <a:schemeClr val="lt1"/>
              </a:buClr>
              <a:buSzPts val="2500"/>
              <a:buNone/>
            </a:pPr>
            <a:r>
              <a:t/>
            </a:r>
            <a:endParaRPr/>
          </a:p>
          <a:p>
            <a:pPr indent="0" lvl="1" marL="457200" rtl="0" algn="l">
              <a:lnSpc>
                <a:spcPct val="120000"/>
              </a:lnSpc>
              <a:spcBef>
                <a:spcPts val="500"/>
              </a:spcBef>
              <a:spcAft>
                <a:spcPts val="0"/>
              </a:spcAft>
              <a:buClr>
                <a:schemeClr val="lt1"/>
              </a:buClr>
              <a:buSzPts val="25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1"/>
          <p:cNvSpPr txBox="1"/>
          <p:nvPr>
            <p:ph type="title"/>
          </p:nvPr>
        </p:nvSpPr>
        <p:spPr>
          <a:xfrm>
            <a:off x="1141413" y="618518"/>
            <a:ext cx="9905998" cy="963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COUNTING VOWELS ACTIVITY</a:t>
            </a:r>
            <a:endParaRPr/>
          </a:p>
        </p:txBody>
      </p:sp>
      <p:sp>
        <p:nvSpPr>
          <p:cNvPr id="363" name="Google Shape;363;p11"/>
          <p:cNvSpPr txBox="1"/>
          <p:nvPr/>
        </p:nvSpPr>
        <p:spPr>
          <a:xfrm>
            <a:off x="1062318" y="1869141"/>
            <a:ext cx="9865658"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In the workshop, we did an activity from Saundra Yancy McGuire’s book, </a:t>
            </a:r>
            <a:r>
              <a:rPr b="0" i="1" lang="en-US" sz="2400" u="none" cap="none" strike="noStrike">
                <a:solidFill>
                  <a:schemeClr val="lt1"/>
                </a:solidFill>
                <a:latin typeface="Twentieth Century"/>
                <a:ea typeface="Twentieth Century"/>
                <a:cs typeface="Twentieth Century"/>
                <a:sym typeface="Twentieth Century"/>
              </a:rPr>
              <a:t>Teach Students How to Learn</a:t>
            </a:r>
            <a:r>
              <a:rPr b="0" i="0" lang="en-US" sz="2400" u="none" cap="none" strike="noStrike">
                <a:solidFill>
                  <a:schemeClr val="lt1"/>
                </a:solidFill>
                <a:latin typeface="Twentieth Century"/>
                <a:ea typeface="Twentieth Century"/>
                <a:cs typeface="Twentieth Century"/>
                <a:sym typeface="Twentieth Century"/>
              </a:rPr>
              <a:t>. Participants were given a list of words and instructed to count all the vowels in a short time span. After time was called and participants turned the page over so that they could not see the list, participants were asked to write down as many words on the list as they could remember.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Predictably, performance was not as high as anyone would have liked.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The activity has a second part and illustrates several aspects of learning and teaching, but this first part as described is most relevant to this presentation.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HOW DID YOU FEEL DURING THE FIRST ROUND WHEN I SAID, “LIST THE WORDS”?</a:t>
            </a:r>
            <a:endParaRPr/>
          </a:p>
        </p:txBody>
      </p:sp>
      <p:sp>
        <p:nvSpPr>
          <p:cNvPr id="369" name="Google Shape;369;p12"/>
          <p:cNvSpPr txBox="1"/>
          <p:nvPr>
            <p:ph idx="1" type="body"/>
          </p:nvPr>
        </p:nvSpPr>
        <p:spPr>
          <a:xfrm>
            <a:off x="1250576" y="2249487"/>
            <a:ext cx="9796835" cy="354171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lt1"/>
              </a:buClr>
              <a:buSzPts val="5000"/>
              <a:buNone/>
            </a:pPr>
            <a:r>
              <a:rPr lang="en-US" sz="4000"/>
              <a:t>Our students may similarly feel frustrated and feel as though what was expected of them did not match our instructions, even though we may be trying hard to be clear,  explicit, and transparent in our communication.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txBox="1"/>
          <p:nvPr>
            <p:ph type="title"/>
          </p:nvPr>
        </p:nvSpPr>
        <p:spPr>
          <a:xfrm>
            <a:off x="1189703" y="618518"/>
            <a:ext cx="9857707"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WHAT IS OUR TARGET/OUR STUDENTS’ TARGET?</a:t>
            </a:r>
            <a:endParaRPr/>
          </a:p>
        </p:txBody>
      </p:sp>
      <p:sp>
        <p:nvSpPr>
          <p:cNvPr id="375" name="Google Shape;375;p13"/>
          <p:cNvSpPr txBox="1"/>
          <p:nvPr>
            <p:ph idx="1" type="body"/>
          </p:nvPr>
        </p:nvSpPr>
        <p:spPr>
          <a:xfrm>
            <a:off x="934935" y="2283901"/>
            <a:ext cx="5062743" cy="3748190"/>
          </a:xfrm>
          <a:prstGeom prst="rect">
            <a:avLst/>
          </a:prstGeom>
          <a:noFill/>
          <a:ln>
            <a:noFill/>
          </a:ln>
        </p:spPr>
        <p:txBody>
          <a:bodyPr anchorCtr="0" anchor="t" bIns="45700" lIns="91425" spcFirstLastPara="1" rIns="91425" wrap="square" tIns="45700">
            <a:normAutofit/>
          </a:bodyPr>
          <a:lstStyle/>
          <a:p>
            <a:pPr indent="-293687" lvl="0" marL="228600" rtl="0" algn="l">
              <a:lnSpc>
                <a:spcPct val="120000"/>
              </a:lnSpc>
              <a:spcBef>
                <a:spcPts val="0"/>
              </a:spcBef>
              <a:spcAft>
                <a:spcPts val="0"/>
              </a:spcAft>
              <a:buClr>
                <a:schemeClr val="lt1"/>
              </a:buClr>
              <a:buSzPts val="4625"/>
              <a:buChar char="•"/>
            </a:pPr>
            <a:r>
              <a:rPr lang="en-US" sz="3700"/>
              <a:t>“Like culture, ‘academic writing’ is a social practice that does not yield to definitions” </a:t>
            </a:r>
            <a:r>
              <a:rPr lang="en-US" sz="1850"/>
              <a:t>(Macbeth, 2006,“Diverse, Unforeseen, and Quaint Difficulties”).</a:t>
            </a:r>
            <a:endParaRPr/>
          </a:p>
          <a:p>
            <a:pPr indent="-52387" lvl="0" marL="228600" rtl="0" algn="l">
              <a:lnSpc>
                <a:spcPct val="120000"/>
              </a:lnSpc>
              <a:spcBef>
                <a:spcPts val="1000"/>
              </a:spcBef>
              <a:spcAft>
                <a:spcPts val="0"/>
              </a:spcAft>
              <a:buClr>
                <a:schemeClr val="lt1"/>
              </a:buClr>
              <a:buSzPts val="2775"/>
              <a:buNone/>
            </a:pPr>
            <a:r>
              <a:t/>
            </a:r>
            <a:endParaRPr sz="2220"/>
          </a:p>
        </p:txBody>
      </p:sp>
      <p:pic>
        <p:nvPicPr>
          <p:cNvPr descr="A close up of a logo&#10;&#10;Description automatically generated" id="376" name="Google Shape;376;p13"/>
          <p:cNvPicPr preferRelativeResize="0"/>
          <p:nvPr/>
        </p:nvPicPr>
        <p:blipFill rotWithShape="1">
          <a:blip r:embed="rId3">
            <a:alphaModFix/>
          </a:blip>
          <a:srcRect b="0" l="0" r="0" t="0"/>
          <a:stretch/>
        </p:blipFill>
        <p:spPr>
          <a:xfrm flipH="1">
            <a:off x="6094411" y="2790825"/>
            <a:ext cx="6096000" cy="406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“ACADEMIC WRITING”</a:t>
            </a:r>
            <a:endParaRPr/>
          </a:p>
        </p:txBody>
      </p:sp>
      <p:sp>
        <p:nvSpPr>
          <p:cNvPr id="382" name="Google Shape;382;p1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Lack of clear definition</a:t>
            </a:r>
            <a:endParaRPr/>
          </a:p>
          <a:p>
            <a:pPr indent="-228600" lvl="0" marL="228600" rtl="0" algn="l">
              <a:lnSpc>
                <a:spcPct val="120000"/>
              </a:lnSpc>
              <a:spcBef>
                <a:spcPts val="1000"/>
              </a:spcBef>
              <a:spcAft>
                <a:spcPts val="0"/>
              </a:spcAft>
              <a:buClr>
                <a:schemeClr val="lt1"/>
              </a:buClr>
              <a:buSzPts val="4000"/>
              <a:buChar char="•"/>
            </a:pPr>
            <a:r>
              <a:rPr lang="en-US" sz="3200"/>
              <a:t>Extremely culturally grounded</a:t>
            </a:r>
            <a:endParaRPr/>
          </a:p>
          <a:p>
            <a:pPr indent="-228600" lvl="0" marL="228600" rtl="0" algn="l">
              <a:lnSpc>
                <a:spcPct val="120000"/>
              </a:lnSpc>
              <a:spcBef>
                <a:spcPts val="1000"/>
              </a:spcBef>
              <a:spcAft>
                <a:spcPts val="0"/>
              </a:spcAft>
              <a:buClr>
                <a:schemeClr val="lt1"/>
              </a:buClr>
              <a:buSzPts val="4000"/>
              <a:buChar char="•"/>
            </a:pPr>
            <a:r>
              <a:rPr lang="en-US" sz="3200"/>
              <a:t>“Locally enacted” </a:t>
            </a:r>
            <a:r>
              <a:rPr lang="en-US" sz="2000"/>
              <a:t>(Macbeth, 2006)</a:t>
            </a:r>
            <a:endParaRPr sz="3200"/>
          </a:p>
          <a:p>
            <a:pPr indent="-228600" lvl="1" marL="685800" rtl="0" algn="l">
              <a:lnSpc>
                <a:spcPct val="120000"/>
              </a:lnSpc>
              <a:spcBef>
                <a:spcPts val="500"/>
              </a:spcBef>
              <a:spcAft>
                <a:spcPts val="0"/>
              </a:spcAft>
              <a:buClr>
                <a:schemeClr val="lt1"/>
              </a:buClr>
              <a:buSzPts val="3500"/>
              <a:buChar char="•"/>
            </a:pPr>
            <a:r>
              <a:rPr lang="en-US" sz="2800"/>
              <a:t>By discipline and by professor</a:t>
            </a:r>
            <a:endParaRPr/>
          </a:p>
          <a:p>
            <a:pPr indent="0" lvl="0" marL="0" rtl="0" algn="l">
              <a:lnSpc>
                <a:spcPct val="120000"/>
              </a:lnSpc>
              <a:spcBef>
                <a:spcPts val="1000"/>
              </a:spcBef>
              <a:spcAft>
                <a:spcPts val="0"/>
              </a:spcAft>
              <a:buClr>
                <a:schemeClr val="lt1"/>
              </a:buClr>
              <a:buSzPts val="4000"/>
              <a:buNone/>
            </a:pPr>
            <a:r>
              <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EXAMPLES OF CULTURAL CONVENTIONS</a:t>
            </a:r>
            <a:endParaRPr/>
          </a:p>
        </p:txBody>
      </p:sp>
      <p:sp>
        <p:nvSpPr>
          <p:cNvPr id="388" name="Google Shape;388;p15"/>
          <p:cNvSpPr txBox="1"/>
          <p:nvPr>
            <p:ph idx="1" type="body"/>
          </p:nvPr>
        </p:nvSpPr>
        <p:spPr>
          <a:xfrm>
            <a:off x="2388625" y="2249475"/>
            <a:ext cx="8658900" cy="4204500"/>
          </a:xfrm>
          <a:prstGeom prst="rect">
            <a:avLst/>
          </a:prstGeom>
          <a:noFill/>
          <a:ln>
            <a:noFill/>
          </a:ln>
        </p:spPr>
        <p:txBody>
          <a:bodyPr anchorCtr="0" anchor="t" bIns="45700" lIns="91425" spcFirstLastPara="1" rIns="91425" wrap="square" tIns="45700">
            <a:normAutofit/>
          </a:bodyPr>
          <a:lstStyle/>
          <a:p>
            <a:pPr indent="-234950" lvl="0" marL="228600" rtl="0" algn="l">
              <a:lnSpc>
                <a:spcPct val="110000"/>
              </a:lnSpc>
              <a:spcBef>
                <a:spcPts val="0"/>
              </a:spcBef>
              <a:spcAft>
                <a:spcPts val="0"/>
              </a:spcAft>
              <a:buClr>
                <a:schemeClr val="lt1"/>
              </a:buClr>
              <a:buSzPts val="3700"/>
              <a:buChar char="•"/>
            </a:pPr>
            <a:r>
              <a:rPr lang="en-US" sz="2960"/>
              <a:t>Thesis statements</a:t>
            </a:r>
            <a:endParaRPr/>
          </a:p>
          <a:p>
            <a:pPr indent="-234950" lvl="0" marL="228600" rtl="0" algn="l">
              <a:lnSpc>
                <a:spcPct val="110000"/>
              </a:lnSpc>
              <a:spcBef>
                <a:spcPts val="1000"/>
              </a:spcBef>
              <a:spcAft>
                <a:spcPts val="0"/>
              </a:spcAft>
              <a:buClr>
                <a:schemeClr val="lt1"/>
              </a:buClr>
              <a:buSzPts val="3700"/>
              <a:buChar char="•"/>
            </a:pPr>
            <a:r>
              <a:rPr lang="en-US" sz="2960"/>
              <a:t>Argument</a:t>
            </a:r>
            <a:endParaRPr/>
          </a:p>
          <a:p>
            <a:pPr indent="-234950" lvl="0" marL="228600" rtl="0" algn="l">
              <a:lnSpc>
                <a:spcPct val="110000"/>
              </a:lnSpc>
              <a:spcBef>
                <a:spcPts val="1000"/>
              </a:spcBef>
              <a:spcAft>
                <a:spcPts val="0"/>
              </a:spcAft>
              <a:buClr>
                <a:schemeClr val="lt1"/>
              </a:buClr>
              <a:buSzPts val="3700"/>
              <a:buChar char="•"/>
            </a:pPr>
            <a:r>
              <a:rPr lang="en-US" sz="2960"/>
              <a:t>Summaries</a:t>
            </a:r>
            <a:endParaRPr/>
          </a:p>
          <a:p>
            <a:pPr indent="-234950" lvl="0" marL="228600" rtl="0" algn="l">
              <a:lnSpc>
                <a:spcPct val="110000"/>
              </a:lnSpc>
              <a:spcBef>
                <a:spcPts val="1000"/>
              </a:spcBef>
              <a:spcAft>
                <a:spcPts val="0"/>
              </a:spcAft>
              <a:buClr>
                <a:schemeClr val="lt1"/>
              </a:buClr>
              <a:buSzPts val="3700"/>
              <a:buChar char="•"/>
            </a:pPr>
            <a:r>
              <a:rPr lang="en-US" sz="2960"/>
              <a:t>Plagiarism</a:t>
            </a:r>
            <a:endParaRPr/>
          </a:p>
          <a:p>
            <a:pPr indent="-234950" lvl="0" marL="228600" rtl="0" algn="l">
              <a:lnSpc>
                <a:spcPct val="110000"/>
              </a:lnSpc>
              <a:spcBef>
                <a:spcPts val="1000"/>
              </a:spcBef>
              <a:spcAft>
                <a:spcPts val="0"/>
              </a:spcAft>
              <a:buClr>
                <a:schemeClr val="lt1"/>
              </a:buClr>
              <a:buSzPts val="3700"/>
              <a:buChar char="•"/>
            </a:pPr>
            <a:r>
              <a:rPr lang="en-US" sz="2960"/>
              <a:t>Citations</a:t>
            </a:r>
            <a:endParaRPr/>
          </a:p>
          <a:p>
            <a:pPr indent="0" lvl="0" marL="0" rtl="0" algn="l">
              <a:lnSpc>
                <a:spcPct val="110000"/>
              </a:lnSpc>
              <a:spcBef>
                <a:spcPts val="1000"/>
              </a:spcBef>
              <a:spcAft>
                <a:spcPts val="0"/>
              </a:spcAft>
              <a:buClr>
                <a:schemeClr val="lt1"/>
              </a:buClr>
              <a:buSzPts val="1965"/>
              <a:buNone/>
            </a:pPr>
            <a:r>
              <a:rPr lang="en-US" sz="1572"/>
              <a:t>(Adapted from Macbeth, 2006)</a:t>
            </a:r>
            <a:endParaRPr/>
          </a:p>
          <a:p>
            <a:pPr indent="0" lvl="1" marL="457200" rtl="0" algn="l">
              <a:lnSpc>
                <a:spcPct val="110000"/>
              </a:lnSpc>
              <a:spcBef>
                <a:spcPts val="500"/>
              </a:spcBef>
              <a:spcAft>
                <a:spcPts val="0"/>
              </a:spcAft>
              <a:buClr>
                <a:schemeClr val="lt1"/>
              </a:buClr>
              <a:buSzPts val="2313"/>
              <a:buNone/>
            </a:pPr>
            <a:r>
              <a:t/>
            </a:r>
            <a:endParaRPr sz="185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WHAT COMES FIRST?</a:t>
            </a:r>
            <a:endParaRPr/>
          </a:p>
        </p:txBody>
      </p:sp>
      <p:sp>
        <p:nvSpPr>
          <p:cNvPr id="394" name="Google Shape;394;p1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We see a good student paper as a “consequence of having followed the instructions” but being able to follow the instructions depends on understanding what a “good paper” means in the first place.</a:t>
            </a:r>
            <a:endParaRPr/>
          </a:p>
          <a:p>
            <a:pPr indent="-38100" lvl="0" marL="228600" rtl="0" algn="l">
              <a:lnSpc>
                <a:spcPct val="120000"/>
              </a:lnSpc>
              <a:spcBef>
                <a:spcPts val="1000"/>
              </a:spcBef>
              <a:spcAft>
                <a:spcPts val="0"/>
              </a:spcAft>
              <a:buClr>
                <a:schemeClr val="lt1"/>
              </a:buClr>
              <a:buSzPts val="3000"/>
              <a:buNone/>
            </a:pPr>
            <a:r>
              <a:t/>
            </a:r>
            <a:endParaRPr/>
          </a:p>
          <a:p>
            <a:pPr indent="0" lvl="0" marL="0" rtl="0" algn="l">
              <a:lnSpc>
                <a:spcPct val="120000"/>
              </a:lnSpc>
              <a:spcBef>
                <a:spcPts val="1000"/>
              </a:spcBef>
              <a:spcAft>
                <a:spcPts val="0"/>
              </a:spcAft>
              <a:buClr>
                <a:schemeClr val="lt1"/>
              </a:buClr>
              <a:buSzPts val="2500"/>
              <a:buNone/>
            </a:pPr>
            <a:r>
              <a:rPr lang="en-US" sz="2000"/>
              <a:t>(Macbeth, 2006 and 2009)</a:t>
            </a:r>
            <a:endParaRPr/>
          </a:p>
          <a:p>
            <a:pPr indent="0" lvl="0" marL="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7"/>
          <p:cNvSpPr txBox="1"/>
          <p:nvPr>
            <p:ph type="title"/>
          </p:nvPr>
        </p:nvSpPr>
        <p:spPr>
          <a:xfrm>
            <a:off x="1141400" y="1419225"/>
            <a:ext cx="9906000" cy="2317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IN OTHER WORDS, YOU HAVE TO KNOW WHERE YOU ARE GOING BEFORE YOU CAN USE THE MAP.</a:t>
            </a:r>
            <a:endParaRPr/>
          </a:p>
        </p:txBody>
      </p:sp>
      <p:sp>
        <p:nvSpPr>
          <p:cNvPr id="400" name="Google Shape;400;p17"/>
          <p:cNvSpPr txBox="1"/>
          <p:nvPr>
            <p:ph idx="1" type="body"/>
          </p:nvPr>
        </p:nvSpPr>
        <p:spPr>
          <a:xfrm>
            <a:off x="1141411" y="5348748"/>
            <a:ext cx="3771248" cy="45039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250"/>
              <a:buNone/>
            </a:pPr>
            <a:r>
              <a:rPr lang="en-US"/>
              <a:t>THEN WHAT’S THE POINT OF A MAP?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Map of Wayne County Ohio" id="405" name="Google Shape;405;p18"/>
          <p:cNvPicPr preferRelativeResize="0"/>
          <p:nvPr/>
        </p:nvPicPr>
        <p:blipFill rotWithShape="1">
          <a:blip r:embed="rId3">
            <a:alphaModFix/>
          </a:blip>
          <a:srcRect b="0" l="0" r="0" t="0"/>
          <a:stretch/>
        </p:blipFill>
        <p:spPr>
          <a:xfrm>
            <a:off x="4180929" y="823383"/>
            <a:ext cx="6528517" cy="5211234"/>
          </a:xfrm>
          <a:prstGeom prst="rect">
            <a:avLst/>
          </a:prstGeom>
          <a:noFill/>
          <a:ln>
            <a:noFill/>
          </a:ln>
        </p:spPr>
      </p:pic>
      <p:sp>
        <p:nvSpPr>
          <p:cNvPr id="406" name="Google Shape;406;p18"/>
          <p:cNvSpPr txBox="1"/>
          <p:nvPr/>
        </p:nvSpPr>
        <p:spPr>
          <a:xfrm>
            <a:off x="1286435" y="1479176"/>
            <a:ext cx="242495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We use maps to get us to places with which we are unfamiliar.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soviet-map-dc" id="411" name="Google Shape;411;p19"/>
          <p:cNvPicPr preferRelativeResize="0"/>
          <p:nvPr/>
        </p:nvPicPr>
        <p:blipFill rotWithShape="1">
          <a:blip r:embed="rId3">
            <a:alphaModFix/>
          </a:blip>
          <a:srcRect b="32209" l="6200" r="35130" t="8076"/>
          <a:stretch/>
        </p:blipFill>
        <p:spPr>
          <a:xfrm>
            <a:off x="3984461" y="643467"/>
            <a:ext cx="6921104" cy="5571066"/>
          </a:xfrm>
          <a:prstGeom prst="rect">
            <a:avLst/>
          </a:prstGeom>
          <a:noFill/>
          <a:ln>
            <a:noFill/>
          </a:ln>
        </p:spPr>
      </p:pic>
      <p:sp>
        <p:nvSpPr>
          <p:cNvPr id="412" name="Google Shape;412;p19"/>
          <p:cNvSpPr txBox="1"/>
          <p:nvPr/>
        </p:nvSpPr>
        <p:spPr>
          <a:xfrm>
            <a:off x="1286435" y="1479176"/>
            <a:ext cx="2424953"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A map in an unfamiliar language will be much harder to use effectively.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
          <p:cNvSpPr txBox="1"/>
          <p:nvPr>
            <p:ph type="title"/>
          </p:nvPr>
        </p:nvSpPr>
        <p:spPr>
          <a:xfrm>
            <a:off x="1340223" y="1568824"/>
            <a:ext cx="7749988" cy="201733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Twentieth Century"/>
              <a:buNone/>
            </a:pPr>
            <a:r>
              <a:rPr lang="en-US" sz="6600"/>
              <a:t>LIFE. DISCUSS.</a:t>
            </a:r>
            <a:endParaRPr/>
          </a:p>
        </p:txBody>
      </p:sp>
      <p:sp>
        <p:nvSpPr>
          <p:cNvPr id="272" name="Google Shape;272;p2"/>
          <p:cNvSpPr txBox="1"/>
          <p:nvPr>
            <p:ph idx="1" type="body"/>
          </p:nvPr>
        </p:nvSpPr>
        <p:spPr>
          <a:xfrm>
            <a:off x="6260258" y="6167716"/>
            <a:ext cx="5030789" cy="44720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081"/>
              <a:buNone/>
            </a:pPr>
            <a:r>
              <a:rPr lang="en-US" sz="1665"/>
              <a:t>AS A PROMPT, THIS COULD USE A BIT OF REVISION!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Blueprint, Technical, Drawing, Engineering, Technology" id="417" name="Google Shape;417;p20"/>
          <p:cNvPicPr preferRelativeResize="0"/>
          <p:nvPr/>
        </p:nvPicPr>
        <p:blipFill rotWithShape="1">
          <a:blip r:embed="rId3">
            <a:alphaModFix/>
          </a:blip>
          <a:srcRect b="0" l="0" r="0" t="0"/>
          <a:stretch/>
        </p:blipFill>
        <p:spPr>
          <a:xfrm>
            <a:off x="3581849" y="654423"/>
            <a:ext cx="8395258" cy="4596404"/>
          </a:xfrm>
          <a:prstGeom prst="rect">
            <a:avLst/>
          </a:prstGeom>
          <a:noFill/>
          <a:ln>
            <a:noFill/>
          </a:ln>
        </p:spPr>
      </p:pic>
      <p:sp>
        <p:nvSpPr>
          <p:cNvPr id="418" name="Google Shape;418;p20"/>
          <p:cNvSpPr txBox="1"/>
          <p:nvPr/>
        </p:nvSpPr>
        <p:spPr>
          <a:xfrm>
            <a:off x="820270" y="605118"/>
            <a:ext cx="2617695"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wentieth Century"/>
                <a:ea typeface="Twentieth Century"/>
                <a:cs typeface="Twentieth Century"/>
                <a:sym typeface="Twentieth Century"/>
              </a:rPr>
              <a:t>In order to read a blueprint, we need a tremendous amount of prior knowledge. A novice will not be able to interpret this image. Unfortunately, many of our assignments may be more blueprint than road map for our multilingual students.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NAVIGATING ACADEMICS</a:t>
            </a:r>
            <a:endParaRPr/>
          </a:p>
        </p:txBody>
      </p:sp>
      <p:sp>
        <p:nvSpPr>
          <p:cNvPr id="424" name="Google Shape;424;p21"/>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Students will take instructions literally when faced with unfamiliar tasks.</a:t>
            </a:r>
            <a:endParaRPr/>
          </a:p>
        </p:txBody>
      </p:sp>
      <p:sp>
        <p:nvSpPr>
          <p:cNvPr id="425" name="Google Shape;425;p21"/>
          <p:cNvSpPr txBox="1"/>
          <p:nvPr/>
        </p:nvSpPr>
        <p:spPr>
          <a:xfrm>
            <a:off x="4630271" y="5930153"/>
            <a:ext cx="174811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(Macbeth, 2006)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2"/>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ASSIGNMENT DESIGN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ASSIGNMENT DESIGN</a:t>
            </a:r>
            <a:endParaRPr/>
          </a:p>
        </p:txBody>
      </p:sp>
      <p:sp>
        <p:nvSpPr>
          <p:cNvPr id="436" name="Google Shape;436;p2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It’ll never be perfect.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ASSIGNMENT DESIGN</a:t>
            </a:r>
            <a:endParaRPr/>
          </a:p>
        </p:txBody>
      </p:sp>
      <p:sp>
        <p:nvSpPr>
          <p:cNvPr id="442" name="Google Shape;442;p2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Six types of variables explained by Kroll and Reid</a:t>
            </a:r>
            <a:endParaRPr/>
          </a:p>
        </p:txBody>
      </p:sp>
      <p:sp>
        <p:nvSpPr>
          <p:cNvPr id="443" name="Google Shape;443;p24"/>
          <p:cNvSpPr txBox="1"/>
          <p:nvPr/>
        </p:nvSpPr>
        <p:spPr>
          <a:xfrm>
            <a:off x="1398493" y="5204936"/>
            <a:ext cx="100137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The six variables and many of the explanatory details on the following slides are taken from Kroll and Reid, 1994. These are intermingled with our comments &amp; questions to help you think through your assignments.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See the “Faculty Resource: Assignment Review” file on this </a:t>
            </a:r>
            <a:r>
              <a:rPr lang="en-US" sz="1800">
                <a:solidFill>
                  <a:schemeClr val="lt1"/>
                </a:solidFill>
                <a:latin typeface="Twentieth Century"/>
                <a:ea typeface="Twentieth Century"/>
                <a:cs typeface="Twentieth Century"/>
                <a:sym typeface="Twentieth Century"/>
              </a:rPr>
              <a:t>site </a:t>
            </a:r>
            <a:r>
              <a:rPr b="0" i="0" lang="en-US" sz="1800" u="none" cap="none" strike="noStrike">
                <a:solidFill>
                  <a:schemeClr val="lt1"/>
                </a:solidFill>
                <a:latin typeface="Twentieth Century"/>
                <a:ea typeface="Twentieth Century"/>
                <a:cs typeface="Twentieth Century"/>
                <a:sym typeface="Twentieth Century"/>
              </a:rPr>
              <a:t>for an activity that takes you through a review of an assignment based on these six variables.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1. THE WRITING SITUATION – </a:t>
            </a:r>
            <a:br>
              <a:rPr lang="en-US"/>
            </a:br>
            <a:r>
              <a:rPr lang="en-US"/>
              <a:t>	CONTEXTUAL VARIABLES</a:t>
            </a:r>
            <a:endParaRPr/>
          </a:p>
        </p:txBody>
      </p:sp>
      <p:sp>
        <p:nvSpPr>
          <p:cNvPr id="449" name="Google Shape;449;p2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Discipline</a:t>
            </a:r>
            <a:endParaRPr/>
          </a:p>
          <a:p>
            <a:pPr indent="-228600" lvl="0" marL="228600" rtl="0" algn="l">
              <a:lnSpc>
                <a:spcPct val="120000"/>
              </a:lnSpc>
              <a:spcBef>
                <a:spcPts val="1000"/>
              </a:spcBef>
              <a:spcAft>
                <a:spcPts val="0"/>
              </a:spcAft>
              <a:buClr>
                <a:schemeClr val="lt1"/>
              </a:buClr>
              <a:buSzPts val="4000"/>
              <a:buChar char="•"/>
            </a:pPr>
            <a:r>
              <a:rPr lang="en-US" sz="3200"/>
              <a:t>Specific course</a:t>
            </a:r>
            <a:endParaRPr/>
          </a:p>
          <a:p>
            <a:pPr indent="-228600" lvl="0" marL="228600" rtl="0" algn="l">
              <a:lnSpc>
                <a:spcPct val="120000"/>
              </a:lnSpc>
              <a:spcBef>
                <a:spcPts val="1000"/>
              </a:spcBef>
              <a:spcAft>
                <a:spcPts val="0"/>
              </a:spcAft>
              <a:buClr>
                <a:schemeClr val="lt1"/>
              </a:buClr>
              <a:buSzPts val="4000"/>
              <a:buChar char="•"/>
            </a:pPr>
            <a:r>
              <a:rPr lang="en-US" sz="3200"/>
              <a:t>Placement exams</a:t>
            </a:r>
            <a:endParaRPr/>
          </a:p>
          <a:p>
            <a:pPr indent="-228600" lvl="0" marL="228600" rtl="0" algn="l">
              <a:lnSpc>
                <a:spcPct val="120000"/>
              </a:lnSpc>
              <a:spcBef>
                <a:spcPts val="1000"/>
              </a:spcBef>
              <a:spcAft>
                <a:spcPts val="0"/>
              </a:spcAft>
              <a:buClr>
                <a:schemeClr val="lt1"/>
              </a:buClr>
              <a:buSzPts val="4000"/>
              <a:buChar char="•"/>
            </a:pPr>
            <a:r>
              <a:rPr lang="en-US" sz="3200"/>
              <a:t>Graduation requirements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WRITING SITUATION – </a:t>
            </a:r>
            <a:br>
              <a:rPr lang="en-US"/>
            </a:br>
            <a:r>
              <a:rPr lang="en-US"/>
              <a:t>	CONTEXTUAL VARIABLES</a:t>
            </a:r>
            <a:endParaRPr/>
          </a:p>
        </p:txBody>
      </p:sp>
      <p:sp>
        <p:nvSpPr>
          <p:cNvPr id="455" name="Google Shape;455;p26"/>
          <p:cNvSpPr txBox="1"/>
          <p:nvPr>
            <p:ph idx="1" type="body"/>
          </p:nvPr>
        </p:nvSpPr>
        <p:spPr>
          <a:xfrm>
            <a:off x="1141412" y="2249486"/>
            <a:ext cx="9905999" cy="3989995"/>
          </a:xfrm>
          <a:prstGeom prst="rect">
            <a:avLst/>
          </a:prstGeom>
          <a:noFill/>
          <a:ln>
            <a:noFill/>
          </a:ln>
        </p:spPr>
        <p:txBody>
          <a:bodyPr anchorCtr="0" anchor="t" bIns="45700" lIns="91425" spcFirstLastPara="1" rIns="91425" wrap="square" tIns="45700">
            <a:normAutofit/>
          </a:bodyPr>
          <a:lstStyle/>
          <a:p>
            <a:pPr indent="-228600" lvl="1" marL="685800" rtl="0" algn="l">
              <a:lnSpc>
                <a:spcPct val="120000"/>
              </a:lnSpc>
              <a:spcBef>
                <a:spcPts val="0"/>
              </a:spcBef>
              <a:spcAft>
                <a:spcPts val="0"/>
              </a:spcAft>
              <a:buClr>
                <a:schemeClr val="lt1"/>
              </a:buClr>
              <a:buSzPts val="2500"/>
              <a:buChar char="•"/>
            </a:pPr>
            <a:r>
              <a:rPr lang="en-US"/>
              <a:t> </a:t>
            </a:r>
            <a:r>
              <a:rPr lang="en-US" sz="2400"/>
              <a:t>Where does this writing assignment come in the course? (Beginning of semester, first of series of writing assignments, major paper instead of a final exam, etc.)</a:t>
            </a:r>
            <a:endParaRPr/>
          </a:p>
          <a:p>
            <a:pPr indent="-228600" lvl="1" marL="685800" rtl="0" algn="l">
              <a:lnSpc>
                <a:spcPct val="120000"/>
              </a:lnSpc>
              <a:spcBef>
                <a:spcPts val="500"/>
              </a:spcBef>
              <a:spcAft>
                <a:spcPts val="0"/>
              </a:spcAft>
              <a:buClr>
                <a:schemeClr val="lt1"/>
              </a:buClr>
              <a:buSzPts val="3000"/>
              <a:buChar char="•"/>
            </a:pPr>
            <a:r>
              <a:rPr lang="en-US" sz="2400"/>
              <a:t>How is this writing assignment used in this course? What are the stakes for the students? (Is successful completion of this paper necessary to pass the course?) </a:t>
            </a:r>
            <a:endParaRPr/>
          </a:p>
          <a:p>
            <a:pPr indent="-228600" lvl="1" marL="685800" rtl="0" algn="l">
              <a:lnSpc>
                <a:spcPct val="120000"/>
              </a:lnSpc>
              <a:spcBef>
                <a:spcPts val="500"/>
              </a:spcBef>
              <a:spcAft>
                <a:spcPts val="0"/>
              </a:spcAft>
              <a:buClr>
                <a:schemeClr val="lt1"/>
              </a:buClr>
              <a:buSzPts val="3000"/>
              <a:buChar char="•"/>
            </a:pPr>
            <a:r>
              <a:rPr lang="en-US" sz="2400"/>
              <a:t>What does this writing assignment accomplish in the course – how does it connect to course objectives, course content, etc.?</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2. THE SCORING CRITERIA – </a:t>
            </a:r>
            <a:br>
              <a:rPr lang="en-US"/>
            </a:br>
            <a:r>
              <a:rPr lang="en-US"/>
              <a:t>	EVALUATION VARIABLES</a:t>
            </a:r>
            <a:endParaRPr/>
          </a:p>
        </p:txBody>
      </p:sp>
      <p:sp>
        <p:nvSpPr>
          <p:cNvPr id="461" name="Google Shape;461;p2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500"/>
              <a:buChar char="•"/>
            </a:pPr>
            <a:r>
              <a:rPr lang="en-US" sz="2800"/>
              <a:t>Awareness of your own grading values</a:t>
            </a:r>
            <a:endParaRPr/>
          </a:p>
          <a:p>
            <a:pPr indent="-228600" lvl="0" marL="228600" rtl="0" algn="l">
              <a:lnSpc>
                <a:spcPct val="120000"/>
              </a:lnSpc>
              <a:spcBef>
                <a:spcPts val="1000"/>
              </a:spcBef>
              <a:spcAft>
                <a:spcPts val="0"/>
              </a:spcAft>
              <a:buClr>
                <a:schemeClr val="lt1"/>
              </a:buClr>
              <a:buSzPts val="3500"/>
              <a:buChar char="•"/>
            </a:pPr>
            <a:r>
              <a:rPr lang="en-US" sz="2800"/>
              <a:t>Communication with students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SCORING CRITERIA – </a:t>
            </a:r>
            <a:br>
              <a:rPr lang="en-US"/>
            </a:br>
            <a:r>
              <a:rPr lang="en-US"/>
              <a:t>	EVALUATION VARIABLES</a:t>
            </a:r>
            <a:endParaRPr/>
          </a:p>
        </p:txBody>
      </p:sp>
      <p:sp>
        <p:nvSpPr>
          <p:cNvPr id="467" name="Google Shape;467;p2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1" marL="285750" rtl="0" algn="l">
              <a:lnSpc>
                <a:spcPct val="110000"/>
              </a:lnSpc>
              <a:spcBef>
                <a:spcPts val="0"/>
              </a:spcBef>
              <a:spcAft>
                <a:spcPts val="0"/>
              </a:spcAft>
              <a:buClr>
                <a:schemeClr val="lt1"/>
              </a:buClr>
              <a:buSzPts val="2775"/>
              <a:buChar char="•"/>
            </a:pPr>
            <a:r>
              <a:rPr lang="en-US" sz="2220"/>
              <a:t>What are your highest values in grading? Think through what you </a:t>
            </a:r>
            <a:r>
              <a:rPr i="1" lang="en-US" sz="2220"/>
              <a:t>really</a:t>
            </a:r>
            <a:r>
              <a:rPr lang="en-US" sz="2220"/>
              <a:t> want to see from students. </a:t>
            </a:r>
            <a:endParaRPr/>
          </a:p>
          <a:p>
            <a:pPr indent="-228600" lvl="0" marL="228600" rtl="0" algn="l">
              <a:lnSpc>
                <a:spcPct val="110000"/>
              </a:lnSpc>
              <a:spcBef>
                <a:spcPts val="1000"/>
              </a:spcBef>
              <a:spcAft>
                <a:spcPts val="0"/>
              </a:spcAft>
              <a:buClr>
                <a:schemeClr val="lt1"/>
              </a:buClr>
              <a:buSzPts val="2775"/>
              <a:buChar char="•"/>
            </a:pPr>
            <a:r>
              <a:rPr lang="en-US" sz="2220"/>
              <a:t> Do you use a rubric that clearly expresses the values you identified above?</a:t>
            </a:r>
            <a:endParaRPr/>
          </a:p>
          <a:p>
            <a:pPr indent="-228600" lvl="0" marL="228600" rtl="0" algn="l">
              <a:lnSpc>
                <a:spcPct val="110000"/>
              </a:lnSpc>
              <a:spcBef>
                <a:spcPts val="1000"/>
              </a:spcBef>
              <a:spcAft>
                <a:spcPts val="0"/>
              </a:spcAft>
              <a:buClr>
                <a:schemeClr val="lt1"/>
              </a:buClr>
              <a:buSzPts val="2775"/>
              <a:buChar char="•"/>
            </a:pPr>
            <a:r>
              <a:rPr lang="en-US" sz="2220"/>
              <a:t> How have you communicated your scoring expectations to students? </a:t>
            </a:r>
            <a:endParaRPr/>
          </a:p>
          <a:p>
            <a:pPr indent="-228600" lvl="0" marL="228600" rtl="0" algn="l">
              <a:lnSpc>
                <a:spcPct val="110000"/>
              </a:lnSpc>
              <a:spcBef>
                <a:spcPts val="1000"/>
              </a:spcBef>
              <a:spcAft>
                <a:spcPts val="0"/>
              </a:spcAft>
              <a:buClr>
                <a:schemeClr val="lt1"/>
              </a:buClr>
              <a:buSzPts val="2775"/>
              <a:buChar char="•"/>
            </a:pPr>
            <a:r>
              <a:rPr lang="en-US" sz="2220"/>
              <a:t>When do students find out your grading expectations? Do you give them the rubric with the assignment?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3. THE RHETORICAL SPECIFICATIONS – </a:t>
            </a:r>
            <a:br>
              <a:rPr lang="en-US"/>
            </a:br>
            <a:r>
              <a:rPr lang="en-US"/>
              <a:t>	 RHETORICAL VARIABLES</a:t>
            </a:r>
            <a:endParaRPr/>
          </a:p>
        </p:txBody>
      </p:sp>
      <p:sp>
        <p:nvSpPr>
          <p:cNvPr id="473" name="Google Shape;473;p29"/>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Persona-voice; audience; purpose</a:t>
            </a:r>
            <a:endParaRPr/>
          </a:p>
          <a:p>
            <a:pPr indent="-228600" lvl="0" marL="228600" rtl="0" algn="l">
              <a:lnSpc>
                <a:spcPct val="120000"/>
              </a:lnSpc>
              <a:spcBef>
                <a:spcPts val="1000"/>
              </a:spcBef>
              <a:spcAft>
                <a:spcPts val="0"/>
              </a:spcAft>
              <a:buClr>
                <a:schemeClr val="lt1"/>
              </a:buClr>
              <a:buSzPts val="3000"/>
              <a:buChar char="•"/>
            </a:pPr>
            <a:r>
              <a:rPr lang="en-US"/>
              <a:t>Rhetorical patterns, for example . . .</a:t>
            </a:r>
            <a:endParaRPr/>
          </a:p>
          <a:p>
            <a:pPr indent="-228600" lvl="1" marL="685800" rtl="0" algn="l">
              <a:lnSpc>
                <a:spcPct val="120000"/>
              </a:lnSpc>
              <a:spcBef>
                <a:spcPts val="500"/>
              </a:spcBef>
              <a:spcAft>
                <a:spcPts val="0"/>
              </a:spcAft>
              <a:buClr>
                <a:schemeClr val="lt1"/>
              </a:buClr>
              <a:buSzPts val="2500"/>
              <a:buChar char="•"/>
            </a:pPr>
            <a:r>
              <a:rPr lang="en-US"/>
              <a:t>Compare/Contrast</a:t>
            </a:r>
            <a:endParaRPr/>
          </a:p>
          <a:p>
            <a:pPr indent="-228600" lvl="1" marL="685800" rtl="0" algn="l">
              <a:lnSpc>
                <a:spcPct val="120000"/>
              </a:lnSpc>
              <a:spcBef>
                <a:spcPts val="500"/>
              </a:spcBef>
              <a:spcAft>
                <a:spcPts val="0"/>
              </a:spcAft>
              <a:buClr>
                <a:schemeClr val="lt1"/>
              </a:buClr>
              <a:buSzPts val="2500"/>
              <a:buChar char="•"/>
            </a:pPr>
            <a:r>
              <a:rPr lang="en-US"/>
              <a:t>Cause/Effect</a:t>
            </a:r>
            <a:endParaRPr/>
          </a:p>
          <a:p>
            <a:pPr indent="0" lvl="0" marL="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
          <p:cNvSpPr txBox="1"/>
          <p:nvPr>
            <p:ph idx="1" type="body"/>
          </p:nvPr>
        </p:nvSpPr>
        <p:spPr>
          <a:xfrm>
            <a:off x="1565643" y="4095329"/>
            <a:ext cx="9481766" cy="2283699"/>
          </a:xfrm>
          <a:prstGeom prst="rect">
            <a:avLst/>
          </a:prstGeom>
          <a:noFill/>
          <a:ln>
            <a:noFill/>
          </a:ln>
        </p:spPr>
        <p:txBody>
          <a:bodyPr anchorCtr="0" anchor="t" bIns="45700" lIns="91425" spcFirstLastPara="1" rIns="91425" wrap="square" tIns="45700">
            <a:normAutofit/>
          </a:bodyPr>
          <a:lstStyle/>
          <a:p>
            <a:pPr indent="-66675" lvl="0" marL="228600" rtl="0" algn="l">
              <a:lnSpc>
                <a:spcPct val="100000"/>
              </a:lnSpc>
              <a:spcBef>
                <a:spcPts val="0"/>
              </a:spcBef>
              <a:spcAft>
                <a:spcPts val="0"/>
              </a:spcAft>
              <a:buClr>
                <a:schemeClr val="lt1"/>
              </a:buClr>
              <a:buSzPts val="2550"/>
              <a:buNone/>
            </a:pPr>
            <a:r>
              <a:t/>
            </a:r>
            <a:endParaRPr sz="2040"/>
          </a:p>
          <a:p>
            <a:pPr indent="-228600" lvl="0" marL="228600" rtl="0" algn="l">
              <a:lnSpc>
                <a:spcPct val="100000"/>
              </a:lnSpc>
              <a:spcBef>
                <a:spcPts val="1000"/>
              </a:spcBef>
              <a:spcAft>
                <a:spcPts val="0"/>
              </a:spcAft>
              <a:buClr>
                <a:schemeClr val="lt1"/>
              </a:buClr>
              <a:buSzPts val="3400"/>
              <a:buChar char="•"/>
            </a:pPr>
            <a:r>
              <a:rPr lang="en-US" sz="2720"/>
              <a:t>Consider the specific skills/characteristics you are hoping your students will demonstrate in their writing. Include critical thinking, knowledge display, essay structure and organization, grammar, vocabulary, use of sources, etc. </a:t>
            </a:r>
            <a:endParaRPr/>
          </a:p>
        </p:txBody>
      </p:sp>
      <p:sp>
        <p:nvSpPr>
          <p:cNvPr id="278" name="Google Shape;278;p3"/>
          <p:cNvSpPr txBox="1"/>
          <p:nvPr/>
        </p:nvSpPr>
        <p:spPr>
          <a:xfrm>
            <a:off x="1141411" y="1284102"/>
            <a:ext cx="9905998" cy="147857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Twentieth Century"/>
              <a:buNone/>
            </a:pPr>
            <a:r>
              <a:rPr b="0" i="0" lang="en-US" sz="3600" u="none" cap="none" strike="noStrike">
                <a:solidFill>
                  <a:schemeClr val="lt1"/>
                </a:solidFill>
                <a:latin typeface="Twentieth Century"/>
                <a:ea typeface="Twentieth Century"/>
                <a:cs typeface="Twentieth Century"/>
                <a:sym typeface="Twentieth Century"/>
              </a:rPr>
              <a:t>WHAT ARE THE QUALITIES OF “GOOD WRITING”?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STUDENTS MAY NOT KNOW DIFFERENT GENRES OR RHETORICAL PATTERNS</a:t>
            </a:r>
            <a:endParaRPr/>
          </a:p>
        </p:txBody>
      </p:sp>
      <p:sp>
        <p:nvSpPr>
          <p:cNvPr id="479" name="Google Shape;479;p3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“On consideration, there is no reason to expect that these novices would know the distinction between an essay, interview, news article, or legal tract” </a:t>
            </a:r>
            <a:r>
              <a:rPr lang="en-US" sz="2000"/>
              <a:t>(MacBeth, 2006).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RHETORICAL SPECIFICATIONS – </a:t>
            </a:r>
            <a:br>
              <a:rPr lang="en-US"/>
            </a:br>
            <a:r>
              <a:rPr lang="en-US"/>
              <a:t>	 RHETORICAL VARIABLES</a:t>
            </a:r>
            <a:endParaRPr/>
          </a:p>
        </p:txBody>
      </p:sp>
      <p:sp>
        <p:nvSpPr>
          <p:cNvPr id="485" name="Google Shape;485;p31"/>
          <p:cNvSpPr txBox="1"/>
          <p:nvPr>
            <p:ph idx="1" type="body"/>
          </p:nvPr>
        </p:nvSpPr>
        <p:spPr>
          <a:xfrm>
            <a:off x="835742" y="2249487"/>
            <a:ext cx="10211669" cy="3748190"/>
          </a:xfrm>
          <a:prstGeom prst="rect">
            <a:avLst/>
          </a:prstGeom>
          <a:noFill/>
          <a:ln>
            <a:noFill/>
          </a:ln>
        </p:spPr>
        <p:txBody>
          <a:bodyPr anchorCtr="0" anchor="t" bIns="45700" lIns="91425" spcFirstLastPara="1" rIns="91425" wrap="square" tIns="45700">
            <a:normAutofit/>
          </a:bodyPr>
          <a:lstStyle/>
          <a:p>
            <a:pPr indent="-228600" lvl="1" marL="685800" rtl="0" algn="l">
              <a:lnSpc>
                <a:spcPct val="120000"/>
              </a:lnSpc>
              <a:spcBef>
                <a:spcPts val="0"/>
              </a:spcBef>
              <a:spcAft>
                <a:spcPts val="0"/>
              </a:spcAft>
              <a:buClr>
                <a:schemeClr val="lt1"/>
              </a:buClr>
              <a:buSzPts val="3500"/>
              <a:buChar char="•"/>
            </a:pPr>
            <a:r>
              <a:rPr lang="en-US" sz="2800"/>
              <a:t>What rhetorical patterns/devices are you asking students to use?  </a:t>
            </a:r>
            <a:endParaRPr/>
          </a:p>
          <a:p>
            <a:pPr indent="-228600" lvl="1" marL="685800" rtl="0" algn="l">
              <a:lnSpc>
                <a:spcPct val="120000"/>
              </a:lnSpc>
              <a:spcBef>
                <a:spcPts val="500"/>
              </a:spcBef>
              <a:spcAft>
                <a:spcPts val="0"/>
              </a:spcAft>
              <a:buClr>
                <a:schemeClr val="lt1"/>
              </a:buClr>
              <a:buSzPts val="3500"/>
              <a:buChar char="•"/>
            </a:pPr>
            <a:r>
              <a:rPr lang="en-US" sz="2800"/>
              <a:t>How are you asking for that rhetorical pattern?  </a:t>
            </a:r>
            <a:endParaRPr/>
          </a:p>
          <a:p>
            <a:pPr indent="-228600" lvl="2" marL="1143000" rtl="0" algn="l">
              <a:lnSpc>
                <a:spcPct val="120000"/>
              </a:lnSpc>
              <a:spcBef>
                <a:spcPts val="500"/>
              </a:spcBef>
              <a:spcAft>
                <a:spcPts val="0"/>
              </a:spcAft>
              <a:buClr>
                <a:schemeClr val="lt1"/>
              </a:buClr>
              <a:buSzPts val="3000"/>
              <a:buChar char="•"/>
            </a:pPr>
            <a:r>
              <a:rPr lang="en-US" sz="2400"/>
              <a:t>Are you explicitly naming the pattern? </a:t>
            </a:r>
            <a:endParaRPr/>
          </a:p>
          <a:p>
            <a:pPr indent="-228600" lvl="2" marL="1143000" rtl="0" algn="l">
              <a:lnSpc>
                <a:spcPct val="120000"/>
              </a:lnSpc>
              <a:spcBef>
                <a:spcPts val="500"/>
              </a:spcBef>
              <a:spcAft>
                <a:spcPts val="0"/>
              </a:spcAft>
              <a:buClr>
                <a:schemeClr val="lt1"/>
              </a:buClr>
              <a:buSzPts val="3000"/>
              <a:buChar char="•"/>
            </a:pPr>
            <a:r>
              <a:rPr lang="en-US" sz="2400"/>
              <a:t>Are you describing or explaining the pattern? </a:t>
            </a:r>
            <a:endParaRPr/>
          </a:p>
          <a:p>
            <a:pPr indent="-228600" lvl="1" marL="685800" rtl="0" algn="l">
              <a:lnSpc>
                <a:spcPct val="120000"/>
              </a:lnSpc>
              <a:spcBef>
                <a:spcPts val="500"/>
              </a:spcBef>
              <a:spcAft>
                <a:spcPts val="0"/>
              </a:spcAft>
              <a:buClr>
                <a:schemeClr val="lt1"/>
              </a:buClr>
              <a:buSzPts val="3500"/>
              <a:buChar char="•"/>
            </a:pPr>
            <a:r>
              <a:rPr lang="en-US" sz="2800"/>
              <a:t>How much background knowledge must students have to make sense of this expectation?</a:t>
            </a:r>
            <a:r>
              <a:rPr lang="en-US"/>
              <a:t> </a:t>
            </a:r>
            <a:endParaRPr/>
          </a:p>
          <a:p>
            <a:pPr indent="0" lvl="0" marL="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4. THE TASK – </a:t>
            </a:r>
            <a:br>
              <a:rPr lang="en-US"/>
            </a:br>
            <a:r>
              <a:rPr lang="en-US"/>
              <a:t>	TASK VARIABLES</a:t>
            </a:r>
            <a:endParaRPr/>
          </a:p>
        </p:txBody>
      </p:sp>
      <p:sp>
        <p:nvSpPr>
          <p:cNvPr id="491" name="Google Shape;491;p3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Consider the </a:t>
            </a:r>
            <a:r>
              <a:rPr b="1" lang="en-US">
                <a:solidFill>
                  <a:srgbClr val="0E3554"/>
                </a:solidFill>
              </a:rPr>
              <a:t>number and complexity of tasks</a:t>
            </a:r>
            <a:r>
              <a:rPr lang="en-US">
                <a:solidFill>
                  <a:srgbClr val="0E3554"/>
                </a:solidFill>
              </a:rPr>
              <a:t> </a:t>
            </a:r>
            <a:r>
              <a:rPr lang="en-US"/>
              <a:t>required to complete any single assignment. (avoid overload)</a:t>
            </a:r>
            <a:endParaRPr/>
          </a:p>
          <a:p>
            <a:pPr indent="-228600" lvl="0" marL="228600" rtl="0" algn="l">
              <a:lnSpc>
                <a:spcPct val="120000"/>
              </a:lnSpc>
              <a:spcBef>
                <a:spcPts val="1000"/>
              </a:spcBef>
              <a:spcAft>
                <a:spcPts val="0"/>
              </a:spcAft>
              <a:buClr>
                <a:schemeClr val="lt1"/>
              </a:buClr>
              <a:buSzPts val="3000"/>
              <a:buChar char="•"/>
            </a:pPr>
            <a:r>
              <a:rPr lang="en-US"/>
              <a:t>Consider the </a:t>
            </a:r>
            <a:r>
              <a:rPr b="1" lang="en-US">
                <a:solidFill>
                  <a:srgbClr val="0E3554"/>
                </a:solidFill>
              </a:rPr>
              <a:t>types of thinking </a:t>
            </a:r>
            <a:r>
              <a:rPr lang="en-US"/>
              <a:t>required to successfully complete the assignment.</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A screenshot of a cell phone&#10;&#10;Description automatically generated" id="496" name="Google Shape;496;p33"/>
          <p:cNvPicPr preferRelativeResize="0"/>
          <p:nvPr/>
        </p:nvPicPr>
        <p:blipFill rotWithShape="1">
          <a:blip r:embed="rId3">
            <a:alphaModFix/>
          </a:blip>
          <a:srcRect b="0" l="0" r="0" t="0"/>
          <a:stretch/>
        </p:blipFill>
        <p:spPr>
          <a:xfrm>
            <a:off x="2286000" y="571500"/>
            <a:ext cx="7620000" cy="571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WRITING EXPECTATIONS – IS YOUR TARGET KNOWLEDGE DISPLAY OR TRANSFORMATION?</a:t>
            </a:r>
            <a:endParaRPr/>
          </a:p>
        </p:txBody>
      </p:sp>
      <p:sp>
        <p:nvSpPr>
          <p:cNvPr id="502" name="Google Shape;502;p3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Knowledge display</a:t>
            </a:r>
            <a:endParaRPr sz="4000"/>
          </a:p>
          <a:p>
            <a:pPr indent="-285750" lvl="0" marL="228600" rtl="0" algn="l">
              <a:lnSpc>
                <a:spcPct val="120000"/>
              </a:lnSpc>
              <a:spcBef>
                <a:spcPts val="1000"/>
              </a:spcBef>
              <a:spcAft>
                <a:spcPts val="0"/>
              </a:spcAft>
              <a:buClr>
                <a:schemeClr val="lt1"/>
              </a:buClr>
              <a:buSzPts val="4500"/>
              <a:buChar char="•"/>
            </a:pPr>
            <a:r>
              <a:rPr lang="en-US" sz="3600"/>
              <a:t>Knowledge transformation</a:t>
            </a:r>
            <a:endParaRPr sz="4000"/>
          </a:p>
          <a:p>
            <a:pPr indent="-254000" lvl="1" marL="685800" rtl="0" algn="l">
              <a:lnSpc>
                <a:spcPct val="120000"/>
              </a:lnSpc>
              <a:spcBef>
                <a:spcPts val="500"/>
              </a:spcBef>
              <a:spcAft>
                <a:spcPts val="0"/>
              </a:spcAft>
              <a:buClr>
                <a:schemeClr val="lt1"/>
              </a:buClr>
              <a:buSzPts val="4000"/>
              <a:buChar char="•"/>
            </a:pPr>
            <a:r>
              <a:rPr lang="en-US" sz="3200"/>
              <a:t>Analysis</a:t>
            </a:r>
            <a:endParaRPr sz="4000"/>
          </a:p>
          <a:p>
            <a:pPr indent="-254000" lvl="1" marL="685800" rtl="0" algn="l">
              <a:lnSpc>
                <a:spcPct val="120000"/>
              </a:lnSpc>
              <a:spcBef>
                <a:spcPts val="500"/>
              </a:spcBef>
              <a:spcAft>
                <a:spcPts val="0"/>
              </a:spcAft>
              <a:buClr>
                <a:schemeClr val="lt1"/>
              </a:buClr>
              <a:buSzPts val="4000"/>
              <a:buChar char="•"/>
            </a:pPr>
            <a:r>
              <a:rPr lang="en-US" sz="3200"/>
              <a:t>Argumentative</a:t>
            </a:r>
            <a:endParaRPr sz="4000"/>
          </a:p>
          <a:p>
            <a:pPr indent="-254000" lvl="1" marL="685800" rtl="0" algn="l">
              <a:lnSpc>
                <a:spcPct val="120000"/>
              </a:lnSpc>
              <a:spcBef>
                <a:spcPts val="500"/>
              </a:spcBef>
              <a:spcAft>
                <a:spcPts val="0"/>
              </a:spcAft>
              <a:buClr>
                <a:schemeClr val="lt1"/>
              </a:buClr>
              <a:buSzPts val="4000"/>
              <a:buChar char="•"/>
            </a:pPr>
            <a:r>
              <a:rPr lang="en-US" sz="3200"/>
              <a:t>“Research”</a:t>
            </a:r>
            <a:endParaRPr sz="4000"/>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KNOWLEDGE DISPLAY</a:t>
            </a:r>
            <a:endParaRPr/>
          </a:p>
        </p:txBody>
      </p:sp>
      <p:sp>
        <p:nvSpPr>
          <p:cNvPr id="508" name="Google Shape;508;p3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What many students are used to doing with writing in high school</a:t>
            </a:r>
            <a:endParaRPr/>
          </a:p>
          <a:p>
            <a:pPr indent="-228600" lvl="0" marL="228600" rtl="0" algn="l">
              <a:lnSpc>
                <a:spcPct val="120000"/>
              </a:lnSpc>
              <a:spcBef>
                <a:spcPts val="1000"/>
              </a:spcBef>
              <a:spcAft>
                <a:spcPts val="0"/>
              </a:spcAft>
              <a:buClr>
                <a:schemeClr val="lt1"/>
              </a:buClr>
              <a:buSzPts val="4000"/>
              <a:buChar char="•"/>
            </a:pPr>
            <a:r>
              <a:rPr lang="en-US" sz="3200"/>
              <a:t>Many education styles in other countries – and in U.S. - strongly emphasize memorization and exact repetition of knowledge</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KNOWLEDGE DISPLAY</a:t>
            </a:r>
            <a:endParaRPr/>
          </a:p>
        </p:txBody>
      </p:sp>
      <p:sp>
        <p:nvSpPr>
          <p:cNvPr id="514" name="Google Shape;514;p36"/>
          <p:cNvSpPr txBox="1"/>
          <p:nvPr>
            <p:ph idx="1" type="body"/>
          </p:nvPr>
        </p:nvSpPr>
        <p:spPr>
          <a:xfrm>
            <a:off x="1141412" y="1918446"/>
            <a:ext cx="9905999" cy="4208929"/>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lt1"/>
              </a:buClr>
              <a:buSzPts val="2975"/>
              <a:buNone/>
            </a:pPr>
            <a:r>
              <a:rPr lang="en-US" sz="2380"/>
              <a:t>Professors may hope for knowledge transformation and students interpret the prompt as a request for knowledge display.</a:t>
            </a:r>
            <a:endParaRPr/>
          </a:p>
          <a:p>
            <a:pPr indent="-228600" lvl="0" marL="228600" rtl="0" algn="l">
              <a:lnSpc>
                <a:spcPct val="110000"/>
              </a:lnSpc>
              <a:spcBef>
                <a:spcPts val="1000"/>
              </a:spcBef>
              <a:spcAft>
                <a:spcPts val="0"/>
              </a:spcAft>
              <a:buClr>
                <a:schemeClr val="lt1"/>
              </a:buClr>
              <a:buSzPts val="2975"/>
              <a:buChar char="•"/>
            </a:pPr>
            <a:r>
              <a:rPr lang="en-US" sz="2380"/>
              <a:t>Midterm essay prompt:</a:t>
            </a:r>
            <a:endParaRPr sz="3230"/>
          </a:p>
          <a:p>
            <a:pPr indent="-228600" lvl="0" marL="228600" rtl="0" algn="l">
              <a:lnSpc>
                <a:spcPct val="110000"/>
              </a:lnSpc>
              <a:spcBef>
                <a:spcPts val="1000"/>
              </a:spcBef>
              <a:spcAft>
                <a:spcPts val="0"/>
              </a:spcAft>
              <a:buClr>
                <a:schemeClr val="lt1"/>
              </a:buClr>
              <a:buSzPts val="2975"/>
              <a:buChar char="•"/>
            </a:pPr>
            <a:r>
              <a:rPr i="1" lang="en-US" sz="2380"/>
              <a:t>Integrating course materials, create a conversation between the 3 leaders we’ve studied, making mention of relevant life experiences and community impacts.</a:t>
            </a:r>
            <a:endParaRPr sz="2380"/>
          </a:p>
          <a:p>
            <a:pPr indent="-228600" lvl="2" marL="1143000" rtl="0" algn="l">
              <a:lnSpc>
                <a:spcPct val="110000"/>
              </a:lnSpc>
              <a:spcBef>
                <a:spcPts val="500"/>
              </a:spcBef>
              <a:spcAft>
                <a:spcPts val="0"/>
              </a:spcAft>
              <a:buClr>
                <a:schemeClr val="lt1"/>
              </a:buClr>
              <a:buSzPts val="2231"/>
              <a:buChar char="•"/>
            </a:pPr>
            <a:r>
              <a:rPr lang="en-US" sz="1785"/>
              <a:t>Student comment: “I know that the professor needs to check that I’ve done the readings and assigned homework. So, I understand that I have to put citations. But…”</a:t>
            </a:r>
            <a:endParaRPr sz="2380"/>
          </a:p>
          <a:p>
            <a:pPr indent="-228600" lvl="0" marL="228600" rtl="0" algn="l">
              <a:lnSpc>
                <a:spcPct val="110000"/>
              </a:lnSpc>
              <a:spcBef>
                <a:spcPts val="1000"/>
              </a:spcBef>
              <a:spcAft>
                <a:spcPts val="0"/>
              </a:spcAft>
              <a:buClr>
                <a:schemeClr val="lt1"/>
              </a:buClr>
              <a:buSzPts val="2975"/>
              <a:buChar char="•"/>
            </a:pPr>
            <a:r>
              <a:rPr lang="en-US" sz="2380"/>
              <a:t>Prompt to </a:t>
            </a:r>
            <a:r>
              <a:rPr i="1" lang="en-US" sz="2380"/>
              <a:t>describe family background/upbringing</a:t>
            </a:r>
            <a:endParaRPr sz="3230"/>
          </a:p>
          <a:p>
            <a:pPr indent="-228600" lvl="2" marL="1143000" rtl="0" algn="l">
              <a:lnSpc>
                <a:spcPct val="110000"/>
              </a:lnSpc>
              <a:spcBef>
                <a:spcPts val="500"/>
              </a:spcBef>
              <a:spcAft>
                <a:spcPts val="0"/>
              </a:spcAft>
              <a:buClr>
                <a:schemeClr val="lt1"/>
              </a:buClr>
              <a:buSzPts val="2231"/>
              <a:buChar char="•"/>
            </a:pPr>
            <a:r>
              <a:rPr lang="en-US" sz="1785"/>
              <a:t>Student comment: “Well…what we understand it to be about is to talk more about the ideas from class.”</a:t>
            </a:r>
            <a:endParaRPr sz="238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WHAT IS ANALYSIS?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ANALYSIS</a:t>
            </a:r>
            <a:endParaRPr/>
          </a:p>
        </p:txBody>
      </p:sp>
      <p:sp>
        <p:nvSpPr>
          <p:cNvPr id="525" name="Google Shape;525;p3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Instructors told students to use more analysis but did not define it!</a:t>
            </a:r>
            <a:endParaRPr/>
          </a:p>
        </p:txBody>
      </p:sp>
      <p:sp>
        <p:nvSpPr>
          <p:cNvPr id="526" name="Google Shape;526;p38"/>
          <p:cNvSpPr txBox="1"/>
          <p:nvPr/>
        </p:nvSpPr>
        <p:spPr>
          <a:xfrm>
            <a:off x="4849906" y="6054816"/>
            <a:ext cx="1976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(Macbeth, 2006)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WHAT IS ANALYSIS?</a:t>
            </a:r>
            <a:endParaRPr/>
          </a:p>
        </p:txBody>
      </p:sp>
      <p:sp>
        <p:nvSpPr>
          <p:cNvPr id="532" name="Google Shape;532;p39"/>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lt1"/>
              </a:buClr>
              <a:buSzPts val="3000"/>
              <a:buNone/>
            </a:pPr>
            <a:r>
              <a:rPr lang="en-US"/>
              <a:t>What </a:t>
            </a:r>
            <a:r>
              <a:rPr i="1" lang="en-US"/>
              <a:t>is</a:t>
            </a:r>
            <a:r>
              <a:rPr lang="en-US"/>
              <a:t> analysis?</a:t>
            </a:r>
            <a:endParaRPr/>
          </a:p>
          <a:p>
            <a:pPr indent="-228600" lvl="0" marL="228600" rtl="0" algn="l">
              <a:lnSpc>
                <a:spcPct val="110000"/>
              </a:lnSpc>
              <a:spcBef>
                <a:spcPts val="1000"/>
              </a:spcBef>
              <a:spcAft>
                <a:spcPts val="0"/>
              </a:spcAft>
              <a:buClr>
                <a:schemeClr val="lt1"/>
              </a:buClr>
              <a:buSzPts val="3000"/>
              <a:buChar char="•"/>
            </a:pPr>
            <a:r>
              <a:rPr lang="en-US"/>
              <a:t>Re-organization of information in some original way for the purposes of the discipline / text</a:t>
            </a:r>
            <a:endParaRPr/>
          </a:p>
          <a:p>
            <a:pPr indent="-228600" lvl="0" marL="228600" rtl="0" algn="l">
              <a:lnSpc>
                <a:spcPct val="110000"/>
              </a:lnSpc>
              <a:spcBef>
                <a:spcPts val="1000"/>
              </a:spcBef>
              <a:spcAft>
                <a:spcPts val="0"/>
              </a:spcAft>
              <a:buClr>
                <a:schemeClr val="lt1"/>
              </a:buClr>
              <a:buSzPts val="3000"/>
              <a:buChar char="•"/>
            </a:pPr>
            <a:r>
              <a:rPr lang="en-US"/>
              <a:t>Categorization</a:t>
            </a:r>
            <a:endParaRPr/>
          </a:p>
          <a:p>
            <a:pPr indent="-228600" lvl="0" marL="228600" rtl="0" algn="l">
              <a:lnSpc>
                <a:spcPct val="110000"/>
              </a:lnSpc>
              <a:spcBef>
                <a:spcPts val="1000"/>
              </a:spcBef>
              <a:spcAft>
                <a:spcPts val="0"/>
              </a:spcAft>
              <a:buClr>
                <a:schemeClr val="lt1"/>
              </a:buClr>
              <a:buSzPts val="3000"/>
              <a:buChar char="•"/>
            </a:pPr>
            <a:r>
              <a:rPr lang="en-US"/>
              <a:t>Looking from a disciplinary lens</a:t>
            </a:r>
            <a:endParaRPr/>
          </a:p>
          <a:p>
            <a:pPr indent="-228600" lvl="0" marL="228600" rtl="0" algn="l">
              <a:lnSpc>
                <a:spcPct val="110000"/>
              </a:lnSpc>
              <a:spcBef>
                <a:spcPts val="1000"/>
              </a:spcBef>
              <a:spcAft>
                <a:spcPts val="0"/>
              </a:spcAft>
              <a:buClr>
                <a:schemeClr val="lt1"/>
              </a:buClr>
              <a:buSzPts val="3000"/>
              <a:buChar char="•"/>
            </a:pPr>
            <a:r>
              <a:rPr lang="en-US"/>
              <a:t>Identification of which lenses and/or constructs students should </a:t>
            </a:r>
            <a:r>
              <a:rPr b="1" lang="en-US"/>
              <a:t>prioritize</a:t>
            </a:r>
            <a:r>
              <a:rPr b="1" i="1" lang="en-US"/>
              <a:t> </a:t>
            </a:r>
            <a:r>
              <a:rPr lang="en-US"/>
              <a:t>in their reporting and explaining information</a:t>
            </a:r>
            <a:endParaRPr/>
          </a:p>
        </p:txBody>
      </p:sp>
      <p:sp>
        <p:nvSpPr>
          <p:cNvPr id="533" name="Google Shape;533;p39"/>
          <p:cNvSpPr txBox="1"/>
          <p:nvPr/>
        </p:nvSpPr>
        <p:spPr>
          <a:xfrm>
            <a:off x="890275" y="6094925"/>
            <a:ext cx="10213500" cy="6750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80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Pessoa, S., Mitchell, T. D., Gomez-Laich, M. P., Maune, M., &amp; Miller, R. T. (2019).  </a:t>
            </a:r>
            <a:r>
              <a:rPr b="0" i="1" lang="en-US" sz="1100" u="none" cap="none" strike="noStrike">
                <a:solidFill>
                  <a:schemeClr val="lt1"/>
                </a:solidFill>
                <a:latin typeface="Calibri"/>
                <a:ea typeface="Calibri"/>
                <a:cs typeface="Calibri"/>
                <a:sym typeface="Calibri"/>
              </a:rPr>
              <a:t>Scaffolding student argumentative writing across the disciplines through explicit instruction</a:t>
            </a:r>
            <a:r>
              <a:rPr b="0" i="0" lang="en-US" sz="1100" u="none" cap="none" strike="noStrike">
                <a:solidFill>
                  <a:schemeClr val="lt1"/>
                </a:solidFill>
                <a:latin typeface="Calibri"/>
                <a:ea typeface="Calibri"/>
                <a:cs typeface="Calibri"/>
                <a:sym typeface="Calibri"/>
              </a:rPr>
              <a:t>. Atlanta, GA: TESOL 2019 International Convention.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US"/>
              <a:t>HOW DO STUDENTS PERFORM COMPARED TO THIS LIST? (FIRST, GENERAL POPULATION)</a:t>
            </a:r>
            <a:endParaRPr/>
          </a:p>
        </p:txBody>
      </p:sp>
      <p:sp>
        <p:nvSpPr>
          <p:cNvPr id="284" name="Google Shape;284;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000"/>
              <a:buNone/>
            </a:pPr>
            <a:r>
              <a:rPr lang="en-US"/>
              <a:t>    1					                       5		                      			10</a:t>
            </a:r>
            <a:endParaRPr/>
          </a:p>
          <a:p>
            <a:pPr indent="-38100" lvl="0" marL="228600" rtl="0" algn="l">
              <a:lnSpc>
                <a:spcPct val="120000"/>
              </a:lnSpc>
              <a:spcBef>
                <a:spcPts val="1000"/>
              </a:spcBef>
              <a:spcAft>
                <a:spcPts val="0"/>
              </a:spcAft>
              <a:buClr>
                <a:schemeClr val="lt1"/>
              </a:buClr>
              <a:buSzPts val="3000"/>
              <a:buNone/>
            </a:pPr>
            <a:r>
              <a:t/>
            </a:r>
            <a:endParaRPr/>
          </a:p>
          <a:p>
            <a:pPr indent="-38100" lvl="0" marL="228600" rtl="0" algn="l">
              <a:lnSpc>
                <a:spcPct val="120000"/>
              </a:lnSpc>
              <a:spcBef>
                <a:spcPts val="1000"/>
              </a:spcBef>
              <a:spcAft>
                <a:spcPts val="0"/>
              </a:spcAft>
              <a:buClr>
                <a:schemeClr val="lt1"/>
              </a:buClr>
              <a:buSzPts val="3000"/>
              <a:buNone/>
            </a:pPr>
            <a:r>
              <a:t/>
            </a:r>
            <a:endParaRPr/>
          </a:p>
          <a:p>
            <a:pPr indent="0" lvl="0" marL="0" rtl="0" algn="l">
              <a:lnSpc>
                <a:spcPct val="120000"/>
              </a:lnSpc>
              <a:spcBef>
                <a:spcPts val="1000"/>
              </a:spcBef>
              <a:spcAft>
                <a:spcPts val="0"/>
              </a:spcAft>
              <a:buClr>
                <a:schemeClr val="lt1"/>
              </a:buClr>
              <a:buSzPts val="3000"/>
              <a:buNone/>
            </a:pPr>
            <a:r>
              <a:rPr lang="en-US"/>
              <a:t>Not even close			           Got the basic idea			              Exceeded</a:t>
            </a:r>
            <a:endParaRPr/>
          </a:p>
          <a:p>
            <a:pPr indent="0" lvl="0" marL="0" rtl="0" algn="l">
              <a:lnSpc>
                <a:spcPct val="120000"/>
              </a:lnSpc>
              <a:spcBef>
                <a:spcPts val="1000"/>
              </a:spcBef>
              <a:spcAft>
                <a:spcPts val="0"/>
              </a:spcAft>
              <a:buClr>
                <a:schemeClr val="lt1"/>
              </a:buClr>
              <a:buSzPts val="3000"/>
              <a:buNone/>
            </a:pPr>
            <a:r>
              <a:rPr lang="en-US"/>
              <a:t>							                                            	         Expectations</a:t>
            </a:r>
            <a:endParaRPr/>
          </a:p>
        </p:txBody>
      </p:sp>
      <p:sp>
        <p:nvSpPr>
          <p:cNvPr id="285" name="Google Shape;285;p4"/>
          <p:cNvSpPr/>
          <p:nvPr/>
        </p:nvSpPr>
        <p:spPr>
          <a:xfrm>
            <a:off x="1362235" y="3076769"/>
            <a:ext cx="9685176" cy="704461"/>
          </a:xfrm>
          <a:prstGeom prst="leftRightArrow">
            <a:avLst>
              <a:gd fmla="val 50000" name="adj1"/>
              <a:gd fmla="val 50000" name="adj2"/>
            </a:avLst>
          </a:prstGeom>
          <a:solidFill>
            <a:srgbClr val="CDFFFE"/>
          </a:solidFill>
          <a:ln cap="flat" cmpd="sng" w="15875">
            <a:solidFill>
              <a:srgbClr val="0E35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DESCRIPTION AND ANALYSIS</a:t>
            </a:r>
            <a:endParaRPr/>
          </a:p>
        </p:txBody>
      </p:sp>
      <p:sp>
        <p:nvSpPr>
          <p:cNvPr id="539" name="Google Shape;539;p40"/>
          <p:cNvSpPr txBox="1"/>
          <p:nvPr>
            <p:ph idx="1" type="body"/>
          </p:nvPr>
        </p:nvSpPr>
        <p:spPr>
          <a:xfrm>
            <a:off x="1616541" y="2451520"/>
            <a:ext cx="8473235" cy="195496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Help students understand how to use description in the service of or as a set-up for analysis.</a:t>
            </a:r>
            <a:endParaRPr/>
          </a:p>
        </p:txBody>
      </p:sp>
      <p:sp>
        <p:nvSpPr>
          <p:cNvPr id="540" name="Google Shape;540;p40"/>
          <p:cNvSpPr txBox="1"/>
          <p:nvPr/>
        </p:nvSpPr>
        <p:spPr>
          <a:xfrm>
            <a:off x="4313471" y="6239482"/>
            <a:ext cx="30793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(Humphrey &amp; Economou, 2015)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1"/>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Typically follows a claims-grounds pattern</a:t>
            </a:r>
            <a:endParaRPr/>
          </a:p>
          <a:p>
            <a:pPr indent="-228600" lvl="0" marL="228600" rtl="0" algn="l">
              <a:lnSpc>
                <a:spcPct val="120000"/>
              </a:lnSpc>
              <a:spcBef>
                <a:spcPts val="1000"/>
              </a:spcBef>
              <a:spcAft>
                <a:spcPts val="0"/>
              </a:spcAft>
              <a:buClr>
                <a:schemeClr val="lt1"/>
              </a:buClr>
              <a:buSzPts val="3000"/>
              <a:buChar char="•"/>
            </a:pPr>
            <a:r>
              <a:rPr lang="en-US"/>
              <a:t>Analysis is used in the service of an argument</a:t>
            </a:r>
            <a:endParaRPr/>
          </a:p>
          <a:p>
            <a:pPr indent="-228600" lvl="0" marL="228600" rtl="0" algn="l">
              <a:lnSpc>
                <a:spcPct val="120000"/>
              </a:lnSpc>
              <a:spcBef>
                <a:spcPts val="1000"/>
              </a:spcBef>
              <a:spcAft>
                <a:spcPts val="0"/>
              </a:spcAft>
              <a:buClr>
                <a:schemeClr val="lt1"/>
              </a:buClr>
              <a:buSzPts val="3000"/>
              <a:buChar char="•"/>
            </a:pPr>
            <a:r>
              <a:rPr lang="en-US"/>
              <a:t>Prompt words that are likely to result in an opinion are most likely to lead to argumentative</a:t>
            </a:r>
            <a:endParaRPr/>
          </a:p>
          <a:p>
            <a:pPr indent="-228600" lvl="0" marL="228600" rtl="0" algn="l">
              <a:lnSpc>
                <a:spcPct val="120000"/>
              </a:lnSpc>
              <a:spcBef>
                <a:spcPts val="1000"/>
              </a:spcBef>
              <a:spcAft>
                <a:spcPts val="0"/>
              </a:spcAft>
              <a:buClr>
                <a:schemeClr val="lt1"/>
              </a:buClr>
              <a:buSzPts val="3000"/>
              <a:buChar char="•"/>
            </a:pPr>
            <a:r>
              <a:rPr lang="en-US"/>
              <a:t>Explicitly and repeatedly include words indicating logical relations</a:t>
            </a:r>
            <a:endParaRPr/>
          </a:p>
          <a:p>
            <a:pPr indent="-38100" lvl="0" marL="228600" rtl="0" algn="l">
              <a:lnSpc>
                <a:spcPct val="120000"/>
              </a:lnSpc>
              <a:spcBef>
                <a:spcPts val="1000"/>
              </a:spcBef>
              <a:spcAft>
                <a:spcPts val="0"/>
              </a:spcAft>
              <a:buClr>
                <a:schemeClr val="lt1"/>
              </a:buClr>
              <a:buSzPts val="3000"/>
              <a:buNone/>
            </a:pPr>
            <a:r>
              <a:t/>
            </a:r>
            <a:endParaRPr/>
          </a:p>
        </p:txBody>
      </p:sp>
      <p:sp>
        <p:nvSpPr>
          <p:cNvPr id="546" name="Google Shape;546;p4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ARGUMENTATION</a:t>
            </a:r>
            <a:endParaRPr/>
          </a:p>
        </p:txBody>
      </p:sp>
      <p:sp>
        <p:nvSpPr>
          <p:cNvPr id="547" name="Google Shape;547;p41"/>
          <p:cNvSpPr txBox="1"/>
          <p:nvPr/>
        </p:nvSpPr>
        <p:spPr>
          <a:xfrm>
            <a:off x="646800" y="5791200"/>
            <a:ext cx="10898400" cy="9588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80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Miller, R. T., Mitchell, T. D., Pessoa, S. (2016). Impact of source texts and prompts on students’ genre uptake. </a:t>
            </a:r>
            <a:r>
              <a:rPr b="0" i="1" lang="en-US" sz="1100" u="none" cap="none" strike="noStrike">
                <a:solidFill>
                  <a:schemeClr val="lt1"/>
                </a:solidFill>
                <a:latin typeface="Calibri"/>
                <a:ea typeface="Calibri"/>
                <a:cs typeface="Calibri"/>
                <a:sym typeface="Calibri"/>
              </a:rPr>
              <a:t>Journal of Second Language Writing, 31,</a:t>
            </a:r>
            <a:r>
              <a:rPr b="0" i="0" lang="en-US" sz="1100" u="none" cap="none" strike="noStrike">
                <a:solidFill>
                  <a:schemeClr val="lt1"/>
                </a:solidFill>
                <a:latin typeface="Calibri"/>
                <a:ea typeface="Calibri"/>
                <a:cs typeface="Calibri"/>
                <a:sym typeface="Calibri"/>
              </a:rPr>
              <a:t> 11-24.</a:t>
            </a:r>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5. THE SUBJECT MATTER – </a:t>
            </a:r>
            <a:br>
              <a:rPr lang="en-US"/>
            </a:br>
            <a:r>
              <a:rPr lang="en-US"/>
              <a:t>	CONTENT VARIABLES</a:t>
            </a:r>
            <a:endParaRPr/>
          </a:p>
        </p:txBody>
      </p:sp>
      <p:sp>
        <p:nvSpPr>
          <p:cNvPr id="553" name="Google Shape;553;p4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500"/>
              <a:buChar char="•"/>
            </a:pPr>
            <a:r>
              <a:rPr lang="en-US" sz="2800"/>
              <a:t>Course content vs. other content </a:t>
            </a:r>
            <a:endParaRPr/>
          </a:p>
          <a:p>
            <a:pPr indent="-228600" lvl="0" marL="228600" rtl="0" algn="l">
              <a:lnSpc>
                <a:spcPct val="120000"/>
              </a:lnSpc>
              <a:spcBef>
                <a:spcPts val="1000"/>
              </a:spcBef>
              <a:spcAft>
                <a:spcPts val="0"/>
              </a:spcAft>
              <a:buClr>
                <a:schemeClr val="lt1"/>
              </a:buClr>
              <a:buSzPts val="3500"/>
              <a:buChar char="•"/>
            </a:pPr>
            <a:r>
              <a:rPr lang="en-US" sz="2800"/>
              <a:t>What background knowledge is required to navigate the assignment?</a:t>
            </a:r>
            <a:endParaRPr/>
          </a:p>
          <a:p>
            <a:pPr indent="-228600" lvl="0" marL="228600" rtl="0" algn="l">
              <a:lnSpc>
                <a:spcPct val="120000"/>
              </a:lnSpc>
              <a:spcBef>
                <a:spcPts val="1000"/>
              </a:spcBef>
              <a:spcAft>
                <a:spcPts val="0"/>
              </a:spcAft>
              <a:buClr>
                <a:schemeClr val="lt1"/>
              </a:buClr>
              <a:buSzPts val="3500"/>
              <a:buChar char="•"/>
            </a:pPr>
            <a:r>
              <a:rPr lang="en-US" sz="2800"/>
              <a:t>Is the content within the experience of the student?</a:t>
            </a:r>
            <a:endParaRPr/>
          </a:p>
          <a:p>
            <a:pPr indent="-228600" lvl="0" marL="228600" rtl="0" algn="l">
              <a:lnSpc>
                <a:spcPct val="120000"/>
              </a:lnSpc>
              <a:spcBef>
                <a:spcPts val="1000"/>
              </a:spcBef>
              <a:spcAft>
                <a:spcPts val="0"/>
              </a:spcAft>
              <a:buClr>
                <a:schemeClr val="lt1"/>
              </a:buClr>
              <a:buSzPts val="3500"/>
              <a:buChar char="•"/>
            </a:pPr>
            <a:r>
              <a:rPr lang="en-US" sz="2800"/>
              <a:t>What cultural interference can lead to different interpretations?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3"/>
          <p:cNvSpPr txBox="1"/>
          <p:nvPr>
            <p:ph type="title"/>
          </p:nvPr>
        </p:nvSpPr>
        <p:spPr>
          <a:xfrm>
            <a:off x="1645024" y="1712831"/>
            <a:ext cx="9026038" cy="329482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480"/>
              <a:buFont typeface="Twentieth Century"/>
              <a:buNone/>
            </a:pPr>
            <a:r>
              <a:rPr lang="en-US" sz="6480" cap="none"/>
              <a:t>WHAT DO YOU MEAN BY “VOWEL”? </a:t>
            </a:r>
            <a:br>
              <a:rPr lang="en-US" sz="6480" cap="none"/>
            </a:br>
            <a:r>
              <a:rPr lang="en-US" sz="6480" cap="none"/>
              <a:t>WHAT KIND OF VOWEL?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4"/>
          <p:cNvSpPr txBox="1"/>
          <p:nvPr>
            <p:ph idx="1" type="body"/>
          </p:nvPr>
        </p:nvSpPr>
        <p:spPr>
          <a:xfrm>
            <a:off x="1204164" y="1536792"/>
            <a:ext cx="9905999" cy="458610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When Linda first presented the Counting Vowels activity to Carla, Carla exclaimed, “Wait! What do you mean by ‘vowel’? What kind of vowel?”</a:t>
            </a:r>
            <a:endParaRPr/>
          </a:p>
          <a:p>
            <a:pPr indent="-228600" lvl="0" marL="228600" rtl="0" algn="l">
              <a:lnSpc>
                <a:spcPct val="120000"/>
              </a:lnSpc>
              <a:spcBef>
                <a:spcPts val="1000"/>
              </a:spcBef>
              <a:spcAft>
                <a:spcPts val="0"/>
              </a:spcAft>
              <a:buClr>
                <a:schemeClr val="lt1"/>
              </a:buClr>
              <a:buSzPts val="3000"/>
              <a:buChar char="•"/>
            </a:pPr>
            <a:r>
              <a:rPr lang="en-US"/>
              <a:t>As a linguist, she had background knowledge that required more information before she could complete the task of “counting vowels.”</a:t>
            </a:r>
            <a:endParaRPr/>
          </a:p>
          <a:p>
            <a:pPr indent="-228600" lvl="0" marL="228600" rtl="0" algn="l">
              <a:lnSpc>
                <a:spcPct val="120000"/>
              </a:lnSpc>
              <a:spcBef>
                <a:spcPts val="1000"/>
              </a:spcBef>
              <a:spcAft>
                <a:spcPts val="0"/>
              </a:spcAft>
              <a:buClr>
                <a:schemeClr val="lt1"/>
              </a:buClr>
              <a:buSzPts val="3000"/>
              <a:buChar char="•"/>
            </a:pPr>
            <a:r>
              <a:rPr lang="en-US"/>
              <a:t>The opposite is also true. We discussed how this activity would work with a group of non-native English speakers because they might not know the word “vowel” at all.  We made sure to define the word before we began the activity.</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SUBJECT MATTER – </a:t>
            </a:r>
            <a:br>
              <a:rPr lang="en-US"/>
            </a:br>
            <a:r>
              <a:rPr lang="en-US"/>
              <a:t>	CONTENT VARIABLES</a:t>
            </a:r>
            <a:endParaRPr/>
          </a:p>
        </p:txBody>
      </p:sp>
      <p:sp>
        <p:nvSpPr>
          <p:cNvPr id="569" name="Google Shape;569;p45"/>
          <p:cNvSpPr txBox="1"/>
          <p:nvPr>
            <p:ph idx="1" type="body"/>
          </p:nvPr>
        </p:nvSpPr>
        <p:spPr>
          <a:xfrm>
            <a:off x="815788" y="2249487"/>
            <a:ext cx="10600765" cy="3541714"/>
          </a:xfrm>
          <a:prstGeom prst="rect">
            <a:avLst/>
          </a:prstGeom>
          <a:noFill/>
          <a:ln>
            <a:noFill/>
          </a:ln>
        </p:spPr>
        <p:txBody>
          <a:bodyPr anchorCtr="0" anchor="t" bIns="45700" lIns="91425" spcFirstLastPara="1" rIns="91425" wrap="square" tIns="45700">
            <a:normAutofit/>
          </a:bodyPr>
          <a:lstStyle/>
          <a:p>
            <a:pPr indent="-264350" lvl="0" marL="228600" rtl="0" algn="l">
              <a:lnSpc>
                <a:spcPct val="80000"/>
              </a:lnSpc>
              <a:spcBef>
                <a:spcPts val="0"/>
              </a:spcBef>
              <a:spcAft>
                <a:spcPts val="0"/>
              </a:spcAft>
              <a:buClr>
                <a:schemeClr val="lt1"/>
              </a:buClr>
              <a:buSzPts val="4163"/>
              <a:buChar char="•"/>
            </a:pPr>
            <a:r>
              <a:rPr lang="en-US" sz="3330"/>
              <a:t>“Peer Pressure” – this term proved incomprehensible to students from community-oriented cultures </a:t>
            </a:r>
            <a:r>
              <a:rPr lang="en-US" sz="1850"/>
              <a:t>(Kroll and Reid, 1994).</a:t>
            </a:r>
            <a:endParaRPr/>
          </a:p>
          <a:p>
            <a:pPr indent="0" lvl="0" marL="0" rtl="0" algn="l">
              <a:lnSpc>
                <a:spcPct val="80000"/>
              </a:lnSpc>
              <a:spcBef>
                <a:spcPts val="1000"/>
              </a:spcBef>
              <a:spcAft>
                <a:spcPts val="0"/>
              </a:spcAft>
              <a:buClr>
                <a:schemeClr val="lt1"/>
              </a:buClr>
              <a:buSzPts val="4163"/>
              <a:buNone/>
            </a:pPr>
            <a:r>
              <a:t/>
            </a:r>
            <a:endParaRPr sz="3330"/>
          </a:p>
          <a:p>
            <a:pPr indent="-264350" lvl="0" marL="228600" rtl="0" algn="l">
              <a:lnSpc>
                <a:spcPct val="90000"/>
              </a:lnSpc>
              <a:spcBef>
                <a:spcPts val="0"/>
              </a:spcBef>
              <a:spcAft>
                <a:spcPts val="0"/>
              </a:spcAft>
              <a:buClr>
                <a:schemeClr val="lt1"/>
              </a:buClr>
              <a:buSzPts val="4163"/>
              <a:buChar char="•"/>
            </a:pPr>
            <a:r>
              <a:rPr lang="en-US" sz="3330"/>
              <a:t>Noise Complaint – one prompt required students to write a complaint about noise from a neighbor’s gathering. The students said that in their culture, they wouldn’t complain – they would “want to join the party” </a:t>
            </a:r>
            <a:r>
              <a:rPr lang="en-US" sz="1942"/>
              <a:t>(Kroll and Reid, 1994).</a:t>
            </a:r>
            <a:endParaRPr/>
          </a:p>
          <a:p>
            <a:pPr indent="0" lvl="0" marL="228600" rtl="0" algn="l">
              <a:lnSpc>
                <a:spcPct val="100000"/>
              </a:lnSpc>
              <a:spcBef>
                <a:spcPts val="1000"/>
              </a:spcBef>
              <a:spcAft>
                <a:spcPts val="0"/>
              </a:spcAft>
              <a:buClr>
                <a:schemeClr val="lt1"/>
              </a:buClr>
              <a:buSzPts val="4163"/>
              <a:buNone/>
            </a:pPr>
            <a:r>
              <a:t/>
            </a:r>
            <a:endParaRPr sz="333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CONTENT VARIABLES</a:t>
            </a:r>
            <a:endParaRPr/>
          </a:p>
        </p:txBody>
      </p:sp>
      <p:sp>
        <p:nvSpPr>
          <p:cNvPr id="575" name="Google Shape;575;p4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500"/>
              <a:buChar char="•"/>
            </a:pPr>
            <a:r>
              <a:rPr lang="en-US" sz="2800"/>
              <a:t>What other skills does the student need to complete the assignment?</a:t>
            </a:r>
            <a:endParaRPr/>
          </a:p>
          <a:p>
            <a:pPr indent="-228600" lvl="1" marL="685800" rtl="0" algn="l">
              <a:lnSpc>
                <a:spcPct val="120000"/>
              </a:lnSpc>
              <a:spcBef>
                <a:spcPts val="500"/>
              </a:spcBef>
              <a:spcAft>
                <a:spcPts val="0"/>
              </a:spcAft>
              <a:buClr>
                <a:schemeClr val="lt1"/>
              </a:buClr>
              <a:buSzPts val="3000"/>
              <a:buChar char="•"/>
            </a:pPr>
            <a:r>
              <a:rPr lang="en-US" sz="2400"/>
              <a:t>Research </a:t>
            </a:r>
            <a:endParaRPr/>
          </a:p>
          <a:p>
            <a:pPr indent="-228600" lvl="1" marL="685800" rtl="0" algn="l">
              <a:lnSpc>
                <a:spcPct val="120000"/>
              </a:lnSpc>
              <a:spcBef>
                <a:spcPts val="500"/>
              </a:spcBef>
              <a:spcAft>
                <a:spcPts val="0"/>
              </a:spcAft>
              <a:buClr>
                <a:schemeClr val="lt1"/>
              </a:buClr>
              <a:buSzPts val="3000"/>
              <a:buChar char="•"/>
            </a:pPr>
            <a:r>
              <a:rPr lang="en-US" sz="2400"/>
              <a:t>Citation</a:t>
            </a:r>
            <a:endParaRPr/>
          </a:p>
          <a:p>
            <a:pPr indent="-228600" lvl="1" marL="685800" rtl="0" algn="l">
              <a:lnSpc>
                <a:spcPct val="120000"/>
              </a:lnSpc>
              <a:spcBef>
                <a:spcPts val="500"/>
              </a:spcBef>
              <a:spcAft>
                <a:spcPts val="0"/>
              </a:spcAft>
              <a:buClr>
                <a:schemeClr val="lt1"/>
              </a:buClr>
              <a:buSzPts val="3000"/>
              <a:buChar char="•"/>
            </a:pPr>
            <a:r>
              <a:rPr lang="en-US" sz="2400"/>
              <a:t>Knowledge of annotated bibliography, etc.</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6. THE WORDING OF BOTH THE PROMPT AND THE INSTRUCTIONS – LINGUISTIC VARIABLES</a:t>
            </a:r>
            <a:endParaRPr/>
          </a:p>
        </p:txBody>
      </p:sp>
      <p:sp>
        <p:nvSpPr>
          <p:cNvPr id="581" name="Google Shape;581;p4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Words that have multiple meanings</a:t>
            </a:r>
            <a:endParaRPr/>
          </a:p>
          <a:p>
            <a:pPr indent="-285750" lvl="0" marL="228600" rtl="0" algn="l">
              <a:lnSpc>
                <a:spcPct val="120000"/>
              </a:lnSpc>
              <a:spcBef>
                <a:spcPts val="1000"/>
              </a:spcBef>
              <a:spcAft>
                <a:spcPts val="0"/>
              </a:spcAft>
              <a:buClr>
                <a:schemeClr val="lt1"/>
              </a:buClr>
              <a:buSzPts val="4500"/>
              <a:buChar char="•"/>
            </a:pPr>
            <a:r>
              <a:rPr lang="en-US" sz="3600"/>
              <a:t>Words that are inaccessible to multilingual writers for cultural or skill reasons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LINGUISTIC VARIABLES</a:t>
            </a:r>
            <a:endParaRPr/>
          </a:p>
        </p:txBody>
      </p:sp>
      <p:sp>
        <p:nvSpPr>
          <p:cNvPr id="587" name="Google Shape;587;p4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“Concrete details” – when a prompt asked students to use “concrete details,” some students wrote about construction and making concrete (as in cement)    </a:t>
            </a:r>
            <a:r>
              <a:rPr lang="en-US" sz="2000"/>
              <a:t>(Kroll and Reid, 1994).</a:t>
            </a:r>
            <a:endParaRPr sz="3600"/>
          </a:p>
          <a:p>
            <a:pPr indent="0" lvl="0" marL="228600" rtl="0" algn="l">
              <a:lnSpc>
                <a:spcPct val="120000"/>
              </a:lnSpc>
              <a:spcBef>
                <a:spcPts val="1000"/>
              </a:spcBef>
              <a:spcAft>
                <a:spcPts val="0"/>
              </a:spcAft>
              <a:buClr>
                <a:schemeClr val="lt1"/>
              </a:buClr>
              <a:buSzPts val="4500"/>
              <a:buNone/>
            </a:pPr>
            <a:r>
              <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LINGUISTIC VARIABLES</a:t>
            </a:r>
            <a:endParaRPr/>
          </a:p>
        </p:txBody>
      </p:sp>
      <p:sp>
        <p:nvSpPr>
          <p:cNvPr id="593" name="Google Shape;593;p49"/>
          <p:cNvSpPr txBox="1"/>
          <p:nvPr>
            <p:ph idx="1" type="body"/>
          </p:nvPr>
        </p:nvSpPr>
        <p:spPr>
          <a:xfrm>
            <a:off x="1141412" y="1837765"/>
            <a:ext cx="9905999" cy="460337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3150"/>
              <a:buChar char="•"/>
            </a:pPr>
            <a:r>
              <a:rPr lang="en-US" sz="2520"/>
              <a:t>Linda worked with a student who wrote a practice essay to the following prompt that she pulled from a GRE prep book: “To understand the most important characteristics of a society, one must study its major cities.”</a:t>
            </a:r>
            <a:endParaRPr/>
          </a:p>
          <a:p>
            <a:pPr indent="-228600" lvl="0" marL="228600" rtl="0" algn="l">
              <a:lnSpc>
                <a:spcPct val="100000"/>
              </a:lnSpc>
              <a:spcBef>
                <a:spcPts val="1000"/>
              </a:spcBef>
              <a:spcAft>
                <a:spcPts val="0"/>
              </a:spcAft>
              <a:buClr>
                <a:schemeClr val="lt1"/>
              </a:buClr>
              <a:buSzPts val="3150"/>
              <a:buChar char="•"/>
            </a:pPr>
            <a:r>
              <a:rPr lang="en-US" sz="2520"/>
              <a:t>As we discussed her response, she became frustrated and exclaimed, “What do they mean by ‘study’!? Do they mean looking at pictures of the city in books? Do they mean visiting as a tourist? Do they mean living there and getting to know the people?”</a:t>
            </a:r>
            <a:endParaRPr/>
          </a:p>
          <a:p>
            <a:pPr indent="-228600" lvl="0" marL="228600" rtl="0" algn="l">
              <a:lnSpc>
                <a:spcPct val="100000"/>
              </a:lnSpc>
              <a:spcBef>
                <a:spcPts val="1000"/>
              </a:spcBef>
              <a:spcAft>
                <a:spcPts val="0"/>
              </a:spcAft>
              <a:buClr>
                <a:schemeClr val="lt1"/>
              </a:buClr>
              <a:buSzPts val="3150"/>
              <a:buChar char="•"/>
            </a:pPr>
            <a:r>
              <a:rPr lang="en-US" sz="2520"/>
              <a:t>Although the prompt appeared to be straightforward, this student noted that the seemingly simple word “study” could indeed be interpreted in multiple ways that would significantly affect the student’s response.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en-US"/>
              <a:t>HOW DO STUDENTS PERFORM COMPARED TO THIS LIST? (MULTILINGUAL STUDENTS)</a:t>
            </a:r>
            <a:endParaRPr/>
          </a:p>
        </p:txBody>
      </p:sp>
      <p:sp>
        <p:nvSpPr>
          <p:cNvPr id="291" name="Google Shape;291;p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000"/>
              <a:buNone/>
            </a:pPr>
            <a:r>
              <a:rPr lang="en-US"/>
              <a:t>    1					                      5		                        			10</a:t>
            </a:r>
            <a:endParaRPr/>
          </a:p>
          <a:p>
            <a:pPr indent="-38100" lvl="0" marL="228600" rtl="0" algn="l">
              <a:lnSpc>
                <a:spcPct val="120000"/>
              </a:lnSpc>
              <a:spcBef>
                <a:spcPts val="1000"/>
              </a:spcBef>
              <a:spcAft>
                <a:spcPts val="0"/>
              </a:spcAft>
              <a:buClr>
                <a:schemeClr val="lt1"/>
              </a:buClr>
              <a:buSzPts val="3000"/>
              <a:buNone/>
            </a:pPr>
            <a:r>
              <a:t/>
            </a:r>
            <a:endParaRPr/>
          </a:p>
          <a:p>
            <a:pPr indent="-38100" lvl="0" marL="228600" rtl="0" algn="l">
              <a:lnSpc>
                <a:spcPct val="120000"/>
              </a:lnSpc>
              <a:spcBef>
                <a:spcPts val="1000"/>
              </a:spcBef>
              <a:spcAft>
                <a:spcPts val="0"/>
              </a:spcAft>
              <a:buClr>
                <a:schemeClr val="lt1"/>
              </a:buClr>
              <a:buSzPts val="3000"/>
              <a:buNone/>
            </a:pPr>
            <a:r>
              <a:t/>
            </a:r>
            <a:endParaRPr/>
          </a:p>
          <a:p>
            <a:pPr indent="0" lvl="0" marL="0" rtl="0" algn="l">
              <a:lnSpc>
                <a:spcPct val="120000"/>
              </a:lnSpc>
              <a:spcBef>
                <a:spcPts val="1000"/>
              </a:spcBef>
              <a:spcAft>
                <a:spcPts val="0"/>
              </a:spcAft>
              <a:buClr>
                <a:schemeClr val="lt1"/>
              </a:buClr>
              <a:buSzPts val="3000"/>
              <a:buNone/>
            </a:pPr>
            <a:r>
              <a:rPr lang="en-US"/>
              <a:t>   Not even close			          Got the basic idea		               Exceeded</a:t>
            </a:r>
            <a:endParaRPr/>
          </a:p>
          <a:p>
            <a:pPr indent="0" lvl="0" marL="0" rtl="0" algn="l">
              <a:lnSpc>
                <a:spcPct val="120000"/>
              </a:lnSpc>
              <a:spcBef>
                <a:spcPts val="1000"/>
              </a:spcBef>
              <a:spcAft>
                <a:spcPts val="0"/>
              </a:spcAft>
              <a:buClr>
                <a:schemeClr val="lt1"/>
              </a:buClr>
              <a:buSzPts val="3000"/>
              <a:buNone/>
            </a:pPr>
            <a:r>
              <a:rPr lang="en-US"/>
              <a:t>							          	                                                Expectations</a:t>
            </a:r>
            <a:endParaRPr/>
          </a:p>
        </p:txBody>
      </p:sp>
      <p:sp>
        <p:nvSpPr>
          <p:cNvPr id="292" name="Google Shape;292;p5"/>
          <p:cNvSpPr/>
          <p:nvPr/>
        </p:nvSpPr>
        <p:spPr>
          <a:xfrm>
            <a:off x="1362235" y="3076769"/>
            <a:ext cx="9685176" cy="704461"/>
          </a:xfrm>
          <a:prstGeom prst="leftRightArrow">
            <a:avLst>
              <a:gd fmla="val 50000" name="adj1"/>
              <a:gd fmla="val 50000" name="adj2"/>
            </a:avLst>
          </a:prstGeom>
          <a:solidFill>
            <a:srgbClr val="CDFFFE"/>
          </a:solidFill>
          <a:ln cap="flat" cmpd="sng" w="15875">
            <a:solidFill>
              <a:srgbClr val="0E35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These six variables can also intersect to create difficulties for students.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5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TASK AND LINGUISTIC VARIABLES COLLIDING!</a:t>
            </a:r>
            <a:endParaRPr/>
          </a:p>
        </p:txBody>
      </p:sp>
      <p:sp>
        <p:nvSpPr>
          <p:cNvPr id="604" name="Google Shape;604;p51"/>
          <p:cNvSpPr txBox="1"/>
          <p:nvPr>
            <p:ph idx="1" type="body"/>
          </p:nvPr>
        </p:nvSpPr>
        <p:spPr>
          <a:xfrm>
            <a:off x="1141400" y="2249475"/>
            <a:ext cx="10257300" cy="3541800"/>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Use vocabulary that will cue the cognitive tasks that are your target.</a:t>
            </a:r>
            <a:endParaRPr/>
          </a:p>
          <a:p>
            <a:pPr indent="-285750" lvl="0" marL="228600" rtl="0" algn="l">
              <a:lnSpc>
                <a:spcPct val="120000"/>
              </a:lnSpc>
              <a:spcBef>
                <a:spcPts val="1000"/>
              </a:spcBef>
              <a:spcAft>
                <a:spcPts val="0"/>
              </a:spcAft>
              <a:buClr>
                <a:schemeClr val="lt1"/>
              </a:buClr>
              <a:buSzPts val="4500"/>
              <a:buChar char="•"/>
            </a:pPr>
            <a:r>
              <a:rPr lang="en-US" sz="3600"/>
              <a:t>Bloom’s Taxonomy Action Verbs </a:t>
            </a:r>
            <a:r>
              <a:rPr lang="en-US" sz="1800"/>
              <a:t>(This can be found via an </a:t>
            </a:r>
            <a:r>
              <a:rPr lang="en-US" sz="1800"/>
              <a:t>online</a:t>
            </a:r>
            <a:r>
              <a:rPr lang="en-US" sz="1800"/>
              <a:t> search.) </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RHETORICAL AND LINGUISTIC VARIABLES COLLIDING!</a:t>
            </a:r>
            <a:endParaRPr/>
          </a:p>
        </p:txBody>
      </p:sp>
      <p:sp>
        <p:nvSpPr>
          <p:cNvPr id="610" name="Google Shape;610;p5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“Choice of specific ‘cuing words’ in writing test prompts also will lead students to invoke different rhetorical strategies” </a:t>
            </a:r>
            <a:endParaRPr/>
          </a:p>
          <a:p>
            <a:pPr indent="0" lvl="0" marL="0" rtl="0" algn="l">
              <a:lnSpc>
                <a:spcPct val="120000"/>
              </a:lnSpc>
              <a:spcBef>
                <a:spcPts val="1000"/>
              </a:spcBef>
              <a:spcAft>
                <a:spcPts val="0"/>
              </a:spcAft>
              <a:buClr>
                <a:schemeClr val="lt1"/>
              </a:buClr>
              <a:buSzPts val="3500"/>
              <a:buNone/>
            </a:pPr>
            <a:r>
              <a:rPr lang="en-US" sz="2800"/>
              <a:t>  </a:t>
            </a:r>
            <a:r>
              <a:rPr lang="en-US"/>
              <a:t>(Kroll &amp; Reid, 1994).</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3"/>
          <p:cNvSpPr txBox="1"/>
          <p:nvPr>
            <p:ph type="title"/>
          </p:nvPr>
        </p:nvSpPr>
        <p:spPr>
          <a:xfrm>
            <a:off x="1141413" y="618517"/>
            <a:ext cx="9905998" cy="18871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MAKE LINGUISTIC CHOICES THAT ELICIT YOUR TARGET RESPONSE. </a:t>
            </a:r>
            <a:endParaRPr/>
          </a:p>
        </p:txBody>
      </p:sp>
      <p:sp>
        <p:nvSpPr>
          <p:cNvPr id="616" name="Google Shape;616;p53"/>
          <p:cNvSpPr txBox="1"/>
          <p:nvPr>
            <p:ph idx="1" type="body"/>
          </p:nvPr>
        </p:nvSpPr>
        <p:spPr>
          <a:xfrm>
            <a:off x="1141413" y="2805952"/>
            <a:ext cx="9905999" cy="273871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Use of second person “you” elicits more argumentative writing.</a:t>
            </a:r>
            <a:endParaRPr/>
          </a:p>
          <a:p>
            <a:pPr indent="-228600" lvl="0" marL="228600" rtl="0" algn="l">
              <a:lnSpc>
                <a:spcPct val="120000"/>
              </a:lnSpc>
              <a:spcBef>
                <a:spcPts val="1000"/>
              </a:spcBef>
              <a:spcAft>
                <a:spcPts val="0"/>
              </a:spcAft>
              <a:buClr>
                <a:schemeClr val="lt1"/>
              </a:buClr>
              <a:buSzPts val="4000"/>
              <a:buChar char="•"/>
            </a:pPr>
            <a:r>
              <a:rPr lang="en-US" sz="3200"/>
              <a:t>Use of information questions is more likely to elicit knowledge display writing</a:t>
            </a:r>
            <a:endParaRPr/>
          </a:p>
        </p:txBody>
      </p:sp>
      <p:sp>
        <p:nvSpPr>
          <p:cNvPr id="617" name="Google Shape;617;p53"/>
          <p:cNvSpPr txBox="1"/>
          <p:nvPr/>
        </p:nvSpPr>
        <p:spPr>
          <a:xfrm>
            <a:off x="2019663" y="5713350"/>
            <a:ext cx="8149500" cy="948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80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Miller, R. T., Mitchell, T. D., Pessoa, S. (2016). Impact of source texts and prompts on students’ genre uptake. </a:t>
            </a:r>
            <a:r>
              <a:rPr b="0" i="1" lang="en-US" sz="1100" u="none" cap="none" strike="noStrike">
                <a:solidFill>
                  <a:schemeClr val="lt1"/>
                </a:solidFill>
                <a:latin typeface="Calibri"/>
                <a:ea typeface="Calibri"/>
                <a:cs typeface="Calibri"/>
                <a:sym typeface="Calibri"/>
              </a:rPr>
              <a:t>Journal of Second Language Writing, 31,</a:t>
            </a:r>
            <a:r>
              <a:rPr b="0" i="0" lang="en-US" sz="1100" u="none" cap="none" strike="noStrike">
                <a:solidFill>
                  <a:schemeClr val="lt1"/>
                </a:solidFill>
                <a:latin typeface="Calibri"/>
                <a:ea typeface="Calibri"/>
                <a:cs typeface="Calibri"/>
                <a:sym typeface="Calibri"/>
              </a:rPr>
              <a:t> 11-24.</a:t>
            </a:r>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MORE TIPS</a:t>
            </a:r>
            <a:endParaRPr/>
          </a:p>
        </p:txBody>
      </p:sp>
      <p:sp>
        <p:nvSpPr>
          <p:cNvPr id="623" name="Google Shape;623;p5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Avoid a list of questions to prompt thinking.  </a:t>
            </a:r>
            <a:endParaRPr/>
          </a:p>
          <a:p>
            <a:pPr indent="-228600" lvl="1" marL="685800" rtl="0" algn="l">
              <a:lnSpc>
                <a:spcPct val="120000"/>
              </a:lnSpc>
              <a:spcBef>
                <a:spcPts val="500"/>
              </a:spcBef>
              <a:spcAft>
                <a:spcPts val="0"/>
              </a:spcAft>
              <a:buClr>
                <a:schemeClr val="lt1"/>
              </a:buClr>
              <a:buSzPts val="3500"/>
              <a:buChar char="•"/>
            </a:pPr>
            <a:r>
              <a:rPr lang="en-US" sz="2800"/>
              <a:t>“Am I supposed to answer all of these?”</a:t>
            </a:r>
            <a:endParaRPr/>
          </a:p>
          <a:p>
            <a:pPr indent="-228600" lvl="1" marL="685800" rtl="0" algn="l">
              <a:lnSpc>
                <a:spcPct val="120000"/>
              </a:lnSpc>
              <a:spcBef>
                <a:spcPts val="500"/>
              </a:spcBef>
              <a:spcAft>
                <a:spcPts val="0"/>
              </a:spcAft>
              <a:buClr>
                <a:schemeClr val="lt1"/>
              </a:buClr>
              <a:buSzPts val="3500"/>
              <a:buChar char="•"/>
            </a:pPr>
            <a:r>
              <a:rPr lang="en-US" sz="2800"/>
              <a:t>Confuses students’ attempts to organize writing</a:t>
            </a:r>
            <a:endParaRPr/>
          </a:p>
          <a:p>
            <a:pPr indent="-69850" lvl="1" marL="685800" rtl="0" algn="l">
              <a:lnSpc>
                <a:spcPct val="120000"/>
              </a:lnSpc>
              <a:spcBef>
                <a:spcPts val="500"/>
              </a:spcBef>
              <a:spcAft>
                <a:spcPts val="0"/>
              </a:spcAft>
              <a:buClr>
                <a:schemeClr val="lt1"/>
              </a:buClr>
              <a:buSzPts val="25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CULTURAL CONSIDERATIONS</a:t>
            </a:r>
            <a:endParaRPr/>
          </a:p>
        </p:txBody>
      </p:sp>
      <p:sp>
        <p:nvSpPr>
          <p:cNvPr id="629" name="Google Shape;629;p5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Many students have only been asked for knowledge display in their previous academic experience.</a:t>
            </a:r>
            <a:endParaRPr/>
          </a:p>
          <a:p>
            <a:pPr indent="-228600" lvl="0" marL="228600" rtl="0" algn="l">
              <a:lnSpc>
                <a:spcPct val="120000"/>
              </a:lnSpc>
              <a:spcBef>
                <a:spcPts val="1000"/>
              </a:spcBef>
              <a:spcAft>
                <a:spcPts val="0"/>
              </a:spcAft>
              <a:buClr>
                <a:schemeClr val="lt1"/>
              </a:buClr>
              <a:buSzPts val="3000"/>
              <a:buChar char="•"/>
            </a:pPr>
            <a:r>
              <a:rPr lang="en-US"/>
              <a:t>Argumentation/claim may be considered unacceptable for a “novice” or a learner/student.</a:t>
            </a:r>
            <a:endParaRPr/>
          </a:p>
        </p:txBody>
      </p:sp>
      <p:sp>
        <p:nvSpPr>
          <p:cNvPr id="630" name="Google Shape;630;p55"/>
          <p:cNvSpPr txBox="1"/>
          <p:nvPr/>
        </p:nvSpPr>
        <p:spPr>
          <a:xfrm>
            <a:off x="881550" y="5273150"/>
            <a:ext cx="10428900" cy="7533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80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Fordesen, J., Gough, J., &amp; Lashmet, A. (2019, March 13). </a:t>
            </a:r>
            <a:r>
              <a:rPr b="0" i="1" lang="en-US" sz="1100" u="none" cap="none" strike="noStrike">
                <a:solidFill>
                  <a:schemeClr val="lt1"/>
                </a:solidFill>
                <a:latin typeface="Calibri"/>
                <a:ea typeface="Calibri"/>
                <a:cs typeface="Calibri"/>
                <a:sym typeface="Calibri"/>
              </a:rPr>
              <a:t>International students writing across the curriculum: Investigating prompts and interactions</a:t>
            </a:r>
            <a:r>
              <a:rPr b="0" i="0" lang="en-US" sz="1100" u="none" cap="none" strike="noStrike">
                <a:solidFill>
                  <a:schemeClr val="lt1"/>
                </a:solidFill>
                <a:latin typeface="Calibri"/>
                <a:ea typeface="Calibri"/>
                <a:cs typeface="Calibri"/>
                <a:sym typeface="Calibri"/>
              </a:rPr>
              <a:t>.  Atlanta, GA: TESOL 2019 International Convention.</a:t>
            </a:r>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A POSSIBLE COMPROMISE </a:t>
            </a:r>
            <a:endParaRPr/>
          </a:p>
        </p:txBody>
      </p:sp>
      <p:sp>
        <p:nvSpPr>
          <p:cNvPr id="636" name="Google Shape;636;p56"/>
          <p:cNvSpPr txBox="1"/>
          <p:nvPr>
            <p:ph idx="1" type="body"/>
          </p:nvPr>
        </p:nvSpPr>
        <p:spPr>
          <a:xfrm>
            <a:off x="860612" y="2249487"/>
            <a:ext cx="10623176" cy="3761348"/>
          </a:xfrm>
          <a:prstGeom prst="rect">
            <a:avLst/>
          </a:prstGeom>
          <a:noFill/>
          <a:ln>
            <a:noFill/>
          </a:ln>
        </p:spPr>
        <p:txBody>
          <a:bodyPr anchorCtr="0" anchor="t" bIns="45700" lIns="91425" spcFirstLastPara="1" rIns="91425" wrap="square" tIns="45700">
            <a:normAutofit/>
          </a:bodyPr>
          <a:lstStyle/>
          <a:p>
            <a:pPr indent="-264350" lvl="0" marL="228600" rtl="0" algn="l">
              <a:lnSpc>
                <a:spcPct val="110000"/>
              </a:lnSpc>
              <a:spcBef>
                <a:spcPts val="0"/>
              </a:spcBef>
              <a:spcAft>
                <a:spcPts val="0"/>
              </a:spcAft>
              <a:buClr>
                <a:schemeClr val="lt1"/>
              </a:buClr>
              <a:buSzPts val="4163"/>
              <a:buChar char="•"/>
            </a:pPr>
            <a:r>
              <a:rPr lang="en-US" sz="3330"/>
              <a:t>Offer an Ideal/Creative Option and a Play-it-Safe Option</a:t>
            </a:r>
            <a:endParaRPr/>
          </a:p>
          <a:p>
            <a:pPr indent="-264350" lvl="0" marL="228600" rtl="0" algn="l">
              <a:lnSpc>
                <a:spcPct val="110000"/>
              </a:lnSpc>
              <a:spcBef>
                <a:spcPts val="1000"/>
              </a:spcBef>
              <a:spcAft>
                <a:spcPts val="0"/>
              </a:spcAft>
              <a:buClr>
                <a:schemeClr val="lt1"/>
              </a:buClr>
              <a:buSzPts val="4163"/>
              <a:buChar char="•"/>
            </a:pPr>
            <a:r>
              <a:rPr lang="en-US" sz="3330"/>
              <a:t>This will allow students the freedom to choose a more creative approach to an assignment but will also give students who may be overwhelmed by a new academic culture a more familiar writing structure so that they can focus on the other tasks required by the assignment.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5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EXAMPLE OF REWRITTEN PROMPT</a:t>
            </a:r>
            <a:endParaRPr/>
          </a:p>
        </p:txBody>
      </p:sp>
      <p:sp>
        <p:nvSpPr>
          <p:cNvPr id="642" name="Google Shape;642;p5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Possible prompt being responded to?</a:t>
            </a:r>
            <a:endParaRPr sz="3000"/>
          </a:p>
          <a:p>
            <a:pPr indent="-228600" lvl="1" marL="685800" rtl="0" algn="l">
              <a:lnSpc>
                <a:spcPct val="120000"/>
              </a:lnSpc>
              <a:spcBef>
                <a:spcPts val="500"/>
              </a:spcBef>
              <a:spcAft>
                <a:spcPts val="0"/>
              </a:spcAft>
              <a:buClr>
                <a:schemeClr val="lt1"/>
              </a:buClr>
              <a:buSzPts val="2500"/>
              <a:buChar char="•"/>
            </a:pPr>
            <a:r>
              <a:rPr i="1" lang="en-US"/>
              <a:t>Explain the effect of the competition system on employee behavior.</a:t>
            </a:r>
            <a:r>
              <a:rPr lang="en-US"/>
              <a:t> (Mostly KD, not KT)</a:t>
            </a:r>
            <a:endParaRPr i="1" sz="2500"/>
          </a:p>
          <a:p>
            <a:pPr indent="-228600" lvl="0" marL="228600" rtl="0" algn="l">
              <a:lnSpc>
                <a:spcPct val="120000"/>
              </a:lnSpc>
              <a:spcBef>
                <a:spcPts val="1000"/>
              </a:spcBef>
              <a:spcAft>
                <a:spcPts val="0"/>
              </a:spcAft>
              <a:buClr>
                <a:schemeClr val="lt1"/>
              </a:buClr>
              <a:buSzPts val="3000"/>
              <a:buChar char="•"/>
            </a:pPr>
            <a:r>
              <a:rPr lang="en-US"/>
              <a:t>Possible optimally-designed prompt could be…</a:t>
            </a:r>
            <a:endParaRPr sz="3000"/>
          </a:p>
          <a:p>
            <a:pPr indent="-228600" lvl="1" marL="685800" rtl="0" algn="l">
              <a:lnSpc>
                <a:spcPct val="120000"/>
              </a:lnSpc>
              <a:spcBef>
                <a:spcPts val="500"/>
              </a:spcBef>
              <a:spcAft>
                <a:spcPts val="0"/>
              </a:spcAft>
              <a:buClr>
                <a:schemeClr val="lt1"/>
              </a:buClr>
              <a:buSzPts val="2500"/>
              <a:buChar char="•"/>
            </a:pPr>
            <a:r>
              <a:rPr i="1" lang="en-US"/>
              <a:t>Based on what we have learned about socialization, organizational culture, workplace environment, and performance, do you think the competition-driven system is beneficial for organizations? Provide examples of how competition affected the above aspects either positively or negatively in cases that we’ve studied to support your argument.</a:t>
            </a:r>
            <a:r>
              <a:rPr lang="en-US"/>
              <a:t> (KT prompted, Argumentation prompted)</a:t>
            </a:r>
            <a:endParaRPr i="1" sz="2500"/>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6" name="Shape 646"/>
        <p:cNvGrpSpPr/>
        <p:nvPr/>
      </p:nvGrpSpPr>
      <p:grpSpPr>
        <a:xfrm>
          <a:off x="0" y="0"/>
          <a:ext cx="0" cy="0"/>
          <a:chOff x="0" y="0"/>
          <a:chExt cx="0" cy="0"/>
        </a:xfrm>
      </p:grpSpPr>
      <p:grpSp>
        <p:nvGrpSpPr>
          <p:cNvPr id="647" name="Google Shape;647;p58"/>
          <p:cNvGrpSpPr/>
          <p:nvPr/>
        </p:nvGrpSpPr>
        <p:grpSpPr>
          <a:xfrm>
            <a:off x="0" y="-1"/>
            <a:ext cx="12192003" cy="6858001"/>
            <a:chOff x="0" y="-1"/>
            <a:chExt cx="12192003" cy="6858001"/>
          </a:xfrm>
        </p:grpSpPr>
        <p:sp>
          <p:nvSpPr>
            <p:cNvPr id="648" name="Google Shape;648;p58"/>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649" name="Google Shape;649;p58"/>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sp>
        <p:nvSpPr>
          <p:cNvPr id="650" name="Google Shape;650;p58"/>
          <p:cNvSpPr txBox="1"/>
          <p:nvPr>
            <p:ph type="title"/>
          </p:nvPr>
        </p:nvSpPr>
        <p:spPr>
          <a:xfrm>
            <a:off x="4967383" y="155667"/>
            <a:ext cx="6050713"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sz="3600"/>
              <a:t>EXAMPLE FROM LINDA’S OFFICE</a:t>
            </a:r>
            <a:endParaRPr/>
          </a:p>
        </p:txBody>
      </p:sp>
      <p:pic>
        <p:nvPicPr>
          <p:cNvPr id="651" name="Google Shape;651;p58"/>
          <p:cNvPicPr preferRelativeResize="0"/>
          <p:nvPr/>
        </p:nvPicPr>
        <p:blipFill rotWithShape="1">
          <a:blip r:embed="rId5">
            <a:alphaModFix/>
          </a:blip>
          <a:srcRect b="-1" l="0" r="54879" t="0"/>
          <a:stretch/>
        </p:blipFill>
        <p:spPr>
          <a:xfrm>
            <a:off x="-5596" y="10"/>
            <a:ext cx="4281762" cy="6857990"/>
          </a:xfrm>
          <a:prstGeom prst="rect">
            <a:avLst/>
          </a:prstGeom>
          <a:noFill/>
          <a:ln>
            <a:noFill/>
          </a:ln>
        </p:spPr>
      </p:pic>
      <p:grpSp>
        <p:nvGrpSpPr>
          <p:cNvPr id="652" name="Google Shape;652;p58"/>
          <p:cNvGrpSpPr/>
          <p:nvPr/>
        </p:nvGrpSpPr>
        <p:grpSpPr>
          <a:xfrm>
            <a:off x="0" y="0"/>
            <a:ext cx="2305051" cy="6858001"/>
            <a:chOff x="0" y="0"/>
            <a:chExt cx="2305051" cy="6858001"/>
          </a:xfrm>
        </p:grpSpPr>
        <p:sp>
          <p:nvSpPr>
            <p:cNvPr id="653" name="Google Shape;653;p58"/>
            <p:cNvSpPr/>
            <p:nvPr/>
          </p:nvSpPr>
          <p:spPr>
            <a:xfrm>
              <a:off x="1209675" y="4763"/>
              <a:ext cx="23813" cy="2181225"/>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58"/>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8"/>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58"/>
            <p:cNvSpPr/>
            <p:nvPr/>
          </p:nvSpPr>
          <p:spPr>
            <a:xfrm>
              <a:off x="414338" y="9525"/>
              <a:ext cx="28575" cy="4481513"/>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58"/>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58"/>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411"/>
              </a:schemeClr>
            </a:solidFill>
            <a:ln>
              <a:noFill/>
            </a:ln>
          </p:spPr>
        </p:sp>
        <p:sp>
          <p:nvSpPr>
            <p:cNvPr id="659" name="Google Shape;659;p58"/>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411"/>
              </a:schemeClr>
            </a:solidFill>
            <a:ln>
              <a:noFill/>
            </a:ln>
          </p:spPr>
        </p:sp>
        <p:sp>
          <p:nvSpPr>
            <p:cNvPr id="660" name="Google Shape;660;p58"/>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58"/>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411"/>
              </a:schemeClr>
            </a:solidFill>
            <a:ln>
              <a:noFill/>
            </a:ln>
          </p:spPr>
        </p:sp>
        <p:sp>
          <p:nvSpPr>
            <p:cNvPr id="662" name="Google Shape;662;p58"/>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411"/>
              </a:schemeClr>
            </a:solidFill>
            <a:ln>
              <a:noFill/>
            </a:ln>
          </p:spPr>
        </p:sp>
        <p:sp>
          <p:nvSpPr>
            <p:cNvPr id="663" name="Google Shape;663;p58"/>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8"/>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8"/>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411"/>
              </a:schemeClr>
            </a:solidFill>
            <a:ln>
              <a:noFill/>
            </a:ln>
          </p:spPr>
        </p:sp>
        <p:sp>
          <p:nvSpPr>
            <p:cNvPr id="666" name="Google Shape;666;p58"/>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58"/>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411"/>
              </a:schemeClr>
            </a:solidFill>
            <a:ln>
              <a:noFill/>
            </a:ln>
          </p:spPr>
        </p:sp>
        <p:sp>
          <p:nvSpPr>
            <p:cNvPr id="668" name="Google Shape;668;p58"/>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8"/>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8"/>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411"/>
              </a:schemeClr>
            </a:solidFill>
            <a:ln>
              <a:noFill/>
            </a:ln>
          </p:spPr>
        </p:sp>
        <p:sp>
          <p:nvSpPr>
            <p:cNvPr id="671" name="Google Shape;671;p58"/>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8"/>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8"/>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411"/>
              </a:schemeClr>
            </a:solidFill>
            <a:ln>
              <a:noFill/>
            </a:ln>
          </p:spPr>
        </p:sp>
        <p:sp>
          <p:nvSpPr>
            <p:cNvPr id="674" name="Google Shape;674;p58"/>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8"/>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411"/>
              </a:schemeClr>
            </a:solidFill>
            <a:ln>
              <a:noFill/>
            </a:ln>
          </p:spPr>
        </p:sp>
        <p:sp>
          <p:nvSpPr>
            <p:cNvPr id="676" name="Google Shape;676;p58"/>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8"/>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411"/>
              </a:schemeClr>
            </a:solidFill>
            <a:ln>
              <a:noFill/>
            </a:ln>
          </p:spPr>
        </p:sp>
        <p:sp>
          <p:nvSpPr>
            <p:cNvPr id="678" name="Google Shape;678;p58"/>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8"/>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411"/>
              </a:schemeClr>
            </a:solidFill>
            <a:ln>
              <a:noFill/>
            </a:ln>
          </p:spPr>
        </p:sp>
        <p:sp>
          <p:nvSpPr>
            <p:cNvPr id="680" name="Google Shape;680;p58"/>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58"/>
            <p:cNvSpPr/>
            <p:nvPr/>
          </p:nvSpPr>
          <p:spPr>
            <a:xfrm>
              <a:off x="642938" y="6610350"/>
              <a:ext cx="23813" cy="242888"/>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8"/>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58"/>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411"/>
              </a:schemeClr>
            </a:solidFill>
            <a:ln>
              <a:noFill/>
            </a:ln>
          </p:spPr>
        </p:sp>
        <p:sp>
          <p:nvSpPr>
            <p:cNvPr id="684" name="Google Shape;684;p58"/>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411"/>
              </a:schemeClr>
            </a:solidFill>
            <a:ln>
              <a:noFill/>
            </a:ln>
          </p:spPr>
        </p:sp>
        <p:sp>
          <p:nvSpPr>
            <p:cNvPr id="685" name="Google Shape;685;p58"/>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8"/>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411"/>
              </a:schemeClr>
            </a:solidFill>
            <a:ln>
              <a:noFill/>
            </a:ln>
          </p:spPr>
        </p:sp>
        <p:sp>
          <p:nvSpPr>
            <p:cNvPr id="687" name="Google Shape;687;p58"/>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411"/>
              </a:schemeClr>
            </a:solidFill>
            <a:ln>
              <a:noFill/>
            </a:ln>
          </p:spPr>
        </p:sp>
        <p:sp>
          <p:nvSpPr>
            <p:cNvPr id="688" name="Google Shape;688;p58"/>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58"/>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411"/>
              </a:schemeClr>
            </a:solidFill>
            <a:ln>
              <a:noFill/>
            </a:ln>
          </p:spPr>
        </p:sp>
        <p:sp>
          <p:nvSpPr>
            <p:cNvPr id="690" name="Google Shape;690;p58"/>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58"/>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411"/>
              </a:schemeClr>
            </a:solidFill>
            <a:ln>
              <a:noFill/>
            </a:ln>
          </p:spPr>
        </p:sp>
        <p:sp>
          <p:nvSpPr>
            <p:cNvPr id="692" name="Google Shape;692;p58"/>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58"/>
            <p:cNvSpPr/>
            <p:nvPr/>
          </p:nvSpPr>
          <p:spPr>
            <a:xfrm>
              <a:off x="1228725" y="4662488"/>
              <a:ext cx="23813" cy="2181225"/>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8"/>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411"/>
              </a:schemeClr>
            </a:solidFill>
            <a:ln>
              <a:noFill/>
            </a:ln>
          </p:spPr>
        </p:sp>
        <p:sp>
          <p:nvSpPr>
            <p:cNvPr id="695" name="Google Shape;695;p58"/>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8"/>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411"/>
              </a:schemeClr>
            </a:solidFill>
            <a:ln>
              <a:noFill/>
            </a:ln>
          </p:spPr>
        </p:sp>
        <p:sp>
          <p:nvSpPr>
            <p:cNvPr id="697" name="Google Shape;697;p58"/>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8"/>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8"/>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411"/>
              </a:schemeClr>
            </a:solidFill>
            <a:ln>
              <a:noFill/>
            </a:ln>
          </p:spPr>
        </p:sp>
        <p:sp>
          <p:nvSpPr>
            <p:cNvPr id="700" name="Google Shape;700;p58"/>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411"/>
              </a:schemeClr>
            </a:solidFill>
            <a:ln>
              <a:noFill/>
            </a:ln>
          </p:spPr>
        </p:sp>
        <p:sp>
          <p:nvSpPr>
            <p:cNvPr id="701" name="Google Shape;701;p58"/>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8"/>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8"/>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411"/>
              </a:schemeClr>
            </a:solidFill>
            <a:ln>
              <a:noFill/>
            </a:ln>
          </p:spPr>
        </p:sp>
        <p:sp>
          <p:nvSpPr>
            <p:cNvPr id="704" name="Google Shape;704;p58"/>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8"/>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411"/>
              </a:schemeClr>
            </a:solidFill>
            <a:ln>
              <a:noFill/>
            </a:ln>
          </p:spPr>
        </p:sp>
        <p:sp>
          <p:nvSpPr>
            <p:cNvPr id="706" name="Google Shape;706;p58"/>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7" name="Google Shape;707;p58"/>
          <p:cNvSpPr txBox="1"/>
          <p:nvPr/>
        </p:nvSpPr>
        <p:spPr>
          <a:xfrm>
            <a:off x="4690503" y="1637599"/>
            <a:ext cx="7044296"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Linda worked with an international student on an assignment for an Annotated Bibliography.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The assignment gave detailed expectations, but it assumed knowledge of what an Annotated Bibliography is.  As Linda worked with the student, she became aware of the long list of prior knowledge that the student needed to navigate this assignment (blueprint):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What an acceptable </a:t>
            </a:r>
            <a:r>
              <a:rPr b="0" i="1" lang="en-US" sz="1800" u="none" cap="none" strike="noStrike">
                <a:solidFill>
                  <a:schemeClr val="lt1"/>
                </a:solidFill>
                <a:latin typeface="Twentieth Century"/>
                <a:ea typeface="Twentieth Century"/>
                <a:cs typeface="Twentieth Century"/>
                <a:sym typeface="Twentieth Century"/>
              </a:rPr>
              <a:t>academic </a:t>
            </a:r>
            <a:r>
              <a:rPr b="0" i="0" lang="en-US" sz="1800" u="none" cap="none" strike="noStrike">
                <a:solidFill>
                  <a:schemeClr val="lt1"/>
                </a:solidFill>
                <a:latin typeface="Twentieth Century"/>
                <a:ea typeface="Twentieth Century"/>
                <a:cs typeface="Twentieth Century"/>
                <a:sym typeface="Twentieth Century"/>
              </a:rPr>
              <a:t>source 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How to find academic sources/how to navigate our campus library, either on-line or in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How to paraphrase/quote according to U.S. academic integrity expectations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How to create in-text citations and a Works Cited page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The format of an Annotated Bibliography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Twentieth Century"/>
                <a:ea typeface="Twentieth Century"/>
                <a:cs typeface="Twentieth Century"/>
                <a:sym typeface="Twentieth Century"/>
              </a:rPr>
              <a:t>The expectations for the annotations (content and critical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All of this is merely the </a:t>
            </a:r>
            <a:r>
              <a:rPr b="0" i="1" lang="en-US" sz="1800" u="none" cap="none" strike="noStrike">
                <a:solidFill>
                  <a:schemeClr val="lt1"/>
                </a:solidFill>
                <a:latin typeface="Twentieth Century"/>
                <a:ea typeface="Twentieth Century"/>
                <a:cs typeface="Twentieth Century"/>
                <a:sym typeface="Twentieth Century"/>
              </a:rPr>
              <a:t>background</a:t>
            </a:r>
            <a:r>
              <a:rPr b="0" i="0" lang="en-US" sz="1800" u="none" cap="none" strike="noStrike">
                <a:solidFill>
                  <a:schemeClr val="lt1"/>
                </a:solidFill>
                <a:latin typeface="Twentieth Century"/>
                <a:ea typeface="Twentieth Century"/>
                <a:cs typeface="Twentieth Century"/>
                <a:sym typeface="Twentieth Century"/>
              </a:rPr>
              <a:t> knowledge of U.S. academics that the student needed. The student also needed the language skills to read, understand, and analyze the sources and then to write the annotations.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2" name="Shape 712"/>
        <p:cNvGrpSpPr/>
        <p:nvPr/>
      </p:nvGrpSpPr>
      <p:grpSpPr>
        <a:xfrm>
          <a:off x="0" y="0"/>
          <a:ext cx="0" cy="0"/>
          <a:chOff x="0" y="0"/>
          <a:chExt cx="0" cy="0"/>
        </a:xfrm>
      </p:grpSpPr>
      <p:grpSp>
        <p:nvGrpSpPr>
          <p:cNvPr id="713" name="Google Shape;713;p59"/>
          <p:cNvGrpSpPr/>
          <p:nvPr/>
        </p:nvGrpSpPr>
        <p:grpSpPr>
          <a:xfrm>
            <a:off x="0" y="-1"/>
            <a:ext cx="12192003" cy="6858001"/>
            <a:chOff x="0" y="-1"/>
            <a:chExt cx="12192003" cy="6858001"/>
          </a:xfrm>
        </p:grpSpPr>
        <p:sp>
          <p:nvSpPr>
            <p:cNvPr id="714" name="Google Shape;714;p59"/>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715" name="Google Shape;715;p59"/>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A group of people walking on the roof of a building&#10;&#10;Description automatically generated" id="716" name="Google Shape;716;p59"/>
          <p:cNvPicPr preferRelativeResize="0"/>
          <p:nvPr/>
        </p:nvPicPr>
        <p:blipFill rotWithShape="1">
          <a:blip r:embed="rId5">
            <a:alphaModFix/>
          </a:blip>
          <a:srcRect b="6278" l="0" r="0" t="9428"/>
          <a:stretch/>
        </p:blipFill>
        <p:spPr>
          <a:xfrm>
            <a:off x="3611" y="10"/>
            <a:ext cx="12188389" cy="6857990"/>
          </a:xfrm>
          <a:prstGeom prst="rect">
            <a:avLst/>
          </a:prstGeom>
          <a:noFill/>
          <a:ln>
            <a:noFill/>
          </a:ln>
        </p:spPr>
      </p:pic>
      <p:grpSp>
        <p:nvGrpSpPr>
          <p:cNvPr id="717" name="Google Shape;717;p59"/>
          <p:cNvGrpSpPr/>
          <p:nvPr/>
        </p:nvGrpSpPr>
        <p:grpSpPr>
          <a:xfrm>
            <a:off x="605895" y="2235200"/>
            <a:ext cx="10982062" cy="2396067"/>
            <a:chOff x="605895" y="2235200"/>
            <a:chExt cx="10982062" cy="2396067"/>
          </a:xfrm>
        </p:grpSpPr>
        <p:sp>
          <p:nvSpPr>
            <p:cNvPr id="718" name="Google Shape;718;p59"/>
            <p:cNvSpPr/>
            <p:nvPr/>
          </p:nvSpPr>
          <p:spPr>
            <a:xfrm>
              <a:off x="2582333" y="2235200"/>
              <a:ext cx="7027334" cy="2396067"/>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719" name="Google Shape;719;p59"/>
            <p:cNvGrpSpPr/>
            <p:nvPr/>
          </p:nvGrpSpPr>
          <p:grpSpPr>
            <a:xfrm>
              <a:off x="605895" y="2900097"/>
              <a:ext cx="10982062" cy="1211524"/>
              <a:chOff x="605895" y="2900097"/>
              <a:chExt cx="10982062" cy="1211524"/>
            </a:xfrm>
          </p:grpSpPr>
          <p:sp>
            <p:nvSpPr>
              <p:cNvPr id="720" name="Google Shape;720;p59"/>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21" name="Google Shape;721;p59"/>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9"/>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9"/>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24" name="Google Shape;724;p59"/>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25" name="Google Shape;725;p59"/>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9"/>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59"/>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28" name="Google Shape;728;p59"/>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59"/>
              <p:cNvSpPr/>
              <p:nvPr/>
            </p:nvSpPr>
            <p:spPr>
              <a:xfrm rot="5400000">
                <a:off x="9721056" y="3284272"/>
                <a:ext cx="23813" cy="252413"/>
              </a:xfrm>
              <a:prstGeom prst="rect">
                <a:avLst/>
              </a:pr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59"/>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31" name="Google Shape;731;p59"/>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9"/>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59"/>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34" name="Google Shape;734;p59"/>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35" name="Google Shape;735;p59"/>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59"/>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59"/>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254"/>
                  </a:srgbClr>
                </a:outerShdw>
              </a:effectLst>
            </p:spPr>
          </p:sp>
          <p:sp>
            <p:nvSpPr>
              <p:cNvPr id="738" name="Google Shape;738;p59"/>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59"/>
              <p:cNvSpPr/>
              <p:nvPr/>
            </p:nvSpPr>
            <p:spPr>
              <a:xfrm flipH="1" rot="-5400000">
                <a:off x="2448983" y="3436672"/>
                <a:ext cx="23813" cy="252413"/>
              </a:xfrm>
              <a:prstGeom prst="rect">
                <a:avLst/>
              </a:prstGeom>
              <a:solidFill>
                <a:schemeClr val="lt2">
                  <a:alpha val="60000"/>
                </a:schemeClr>
              </a:solidFill>
              <a:ln>
                <a:noFill/>
              </a:ln>
              <a:effectLst>
                <a:outerShdw blurRad="50800" rotWithShape="0" algn="tl" dir="2700000" dist="38100">
                  <a:srgbClr val="000000">
                    <a:alpha val="5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40" name="Google Shape;740;p59"/>
          <p:cNvSpPr txBox="1"/>
          <p:nvPr>
            <p:ph type="ctrTitle"/>
          </p:nvPr>
        </p:nvSpPr>
        <p:spPr>
          <a:xfrm>
            <a:off x="2667000" y="2328334"/>
            <a:ext cx="6858000" cy="13678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Twentieth Century"/>
              <a:buNone/>
            </a:pPr>
            <a:r>
              <a:rPr lang="en-US" sz="4800"/>
              <a:t>WHAT IS SCAFFOLDING?</a:t>
            </a:r>
            <a:endParaRPr/>
          </a:p>
        </p:txBody>
      </p:sp>
      <p:sp>
        <p:nvSpPr>
          <p:cNvPr id="741" name="Google Shape;741;p59"/>
          <p:cNvSpPr txBox="1"/>
          <p:nvPr/>
        </p:nvSpPr>
        <p:spPr>
          <a:xfrm>
            <a:off x="9798396" y="6657945"/>
            <a:ext cx="239360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Twentieth Century"/>
                <a:ea typeface="Twentieth Century"/>
                <a:cs typeface="Twentieth Century"/>
                <a:sym typeface="Twentieth Century"/>
                <a:hlinkClick r:id="rId6">
                  <a:extLst>
                    <a:ext uri="{A12FA001-AC4F-418D-AE19-62706E023703}">
                      <ahyp:hlinkClr val="tx"/>
                    </a:ext>
                  </a:extLst>
                </a:hlinkClick>
              </a:rPr>
              <a:t>This Photo</a:t>
            </a:r>
            <a:r>
              <a:rPr b="0" i="0" lang="en-US" sz="700" u="none" cap="none" strike="noStrike">
                <a:solidFill>
                  <a:srgbClr val="FFFFFF"/>
                </a:solidFill>
                <a:latin typeface="Twentieth Century"/>
                <a:ea typeface="Twentieth Century"/>
                <a:cs typeface="Twentieth Century"/>
                <a:sym typeface="Twentieth Century"/>
              </a:rPr>
              <a:t> by Unknown Author is licensed under </a:t>
            </a:r>
            <a:r>
              <a:rPr b="0" i="0" lang="en-US" sz="700" u="sng" cap="none" strike="noStrike">
                <a:solidFill>
                  <a:srgbClr val="FFFFFF"/>
                </a:solidFill>
                <a:latin typeface="Twentieth Century"/>
                <a:ea typeface="Twentieth Century"/>
                <a:cs typeface="Twentieth Century"/>
                <a:sym typeface="Twentieth Century"/>
                <a:hlinkClick r:id="rId7">
                  <a:extLst>
                    <a:ext uri="{A12FA001-AC4F-418D-AE19-62706E023703}">
                      <ahyp:hlinkClr val="tx"/>
                    </a:ext>
                  </a:extLst>
                </a:hlinkClick>
              </a:rPr>
              <a:t>CC BY-SA-NC</a:t>
            </a:r>
            <a:endParaRPr b="0" i="0" sz="7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IN WHAT WAYS DO STUDENTS UNDERPERFORM?</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60"/>
          <p:cNvSpPr txBox="1"/>
          <p:nvPr>
            <p:ph type="ctrTitle"/>
          </p:nvPr>
        </p:nvSpPr>
        <p:spPr>
          <a:xfrm>
            <a:off x="2497302" y="2082800"/>
            <a:ext cx="8475497" cy="337772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wentieth Century"/>
              <a:buNone/>
            </a:pPr>
            <a:r>
              <a:rPr lang="en-US" sz="3600">
                <a:solidFill>
                  <a:srgbClr val="FFFFFF"/>
                </a:solidFill>
              </a:rPr>
              <a:t>“SUPPORT IS TAILORED TO LEARNERS’ CURRENT LEVELS OF COMPETENCE, TASKS ARE WITHIN THEIR CAPABILITIES, LEARNERS ARE ACTIVE CONTRIBUTORS, THERE IS GENUINE COLLABORATION BETWEEN THE TEACHER AND LEARNERS, AND SUPPORT IS GRADUALLY WITHDRAWN AS COMPETENCE DEVELOPS.”</a:t>
            </a:r>
            <a:endParaRPr/>
          </a:p>
        </p:txBody>
      </p:sp>
      <p:sp>
        <p:nvSpPr>
          <p:cNvPr id="748" name="Google Shape;748;p60"/>
          <p:cNvSpPr txBox="1"/>
          <p:nvPr/>
        </p:nvSpPr>
        <p:spPr>
          <a:xfrm>
            <a:off x="4255732" y="5816127"/>
            <a:ext cx="3274136" cy="68650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600"/>
              <a:buFont typeface="Twentieth Century"/>
              <a:buNone/>
            </a:pPr>
            <a:r>
              <a:rPr b="0" i="0" lang="en-US" sz="1600" u="none" cap="none" strike="noStrike">
                <a:solidFill>
                  <a:srgbClr val="FFFFFF"/>
                </a:solidFill>
                <a:latin typeface="Twentieth Century"/>
                <a:ea typeface="Twentieth Century"/>
                <a:cs typeface="Twentieth Century"/>
                <a:sym typeface="Twentieth Century"/>
              </a:rPr>
              <a:t>(Wette, 2015)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61"/>
          <p:cNvSpPr txBox="1"/>
          <p:nvPr>
            <p:ph type="title"/>
          </p:nvPr>
        </p:nvSpPr>
        <p:spPr>
          <a:xfrm>
            <a:off x="640079"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wentieth Century"/>
              <a:buNone/>
            </a:pPr>
            <a:r>
              <a:rPr lang="en-US">
                <a:solidFill>
                  <a:srgbClr val="FFFFFF"/>
                </a:solidFill>
              </a:rPr>
              <a:t>HOW MULTILINGUAL STUDENTS BENEFIT FROM SCAFFOLDING</a:t>
            </a:r>
            <a:endParaRPr/>
          </a:p>
        </p:txBody>
      </p:sp>
      <p:sp>
        <p:nvSpPr>
          <p:cNvPr id="755" name="Google Shape;755;p61"/>
          <p:cNvSpPr txBox="1"/>
          <p:nvPr>
            <p:ph idx="1" type="body"/>
          </p:nvPr>
        </p:nvSpPr>
        <p:spPr>
          <a:xfrm>
            <a:off x="4688732" y="700392"/>
            <a:ext cx="6863189" cy="5863954"/>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sz="2400"/>
              <a:t>Parsing the language of prompts (cognitive load)</a:t>
            </a:r>
            <a:endParaRPr/>
          </a:p>
          <a:p>
            <a:pPr indent="-228600" lvl="0" marL="228600" rtl="0" algn="l">
              <a:lnSpc>
                <a:spcPct val="120000"/>
              </a:lnSpc>
              <a:spcBef>
                <a:spcPts val="1000"/>
              </a:spcBef>
              <a:spcAft>
                <a:spcPts val="0"/>
              </a:spcAft>
              <a:buClr>
                <a:schemeClr val="lt1"/>
              </a:buClr>
              <a:buSzPts val="3000"/>
              <a:buChar char="•"/>
            </a:pPr>
            <a:r>
              <a:rPr lang="en-US" sz="2400"/>
              <a:t>Understanding embedded rhetorical expectations (“reading between the lines”)</a:t>
            </a:r>
            <a:endParaRPr/>
          </a:p>
          <a:p>
            <a:pPr indent="-228600" lvl="0" marL="228600" rtl="0" algn="l">
              <a:lnSpc>
                <a:spcPct val="120000"/>
              </a:lnSpc>
              <a:spcBef>
                <a:spcPts val="1000"/>
              </a:spcBef>
              <a:spcAft>
                <a:spcPts val="0"/>
              </a:spcAft>
              <a:buClr>
                <a:schemeClr val="lt1"/>
              </a:buClr>
              <a:buSzPts val="3000"/>
              <a:buChar char="•"/>
            </a:pPr>
            <a:r>
              <a:rPr lang="en-US" sz="2400"/>
              <a:t>Learning new sociocultural norms (critique, citation, risk-taking)</a:t>
            </a:r>
            <a:endParaRPr/>
          </a:p>
          <a:p>
            <a:pPr indent="-228600" lvl="0" marL="228600" rtl="0" algn="l">
              <a:lnSpc>
                <a:spcPct val="120000"/>
              </a:lnSpc>
              <a:spcBef>
                <a:spcPts val="1000"/>
              </a:spcBef>
              <a:spcAft>
                <a:spcPts val="0"/>
              </a:spcAft>
              <a:buClr>
                <a:schemeClr val="lt1"/>
              </a:buClr>
              <a:buSzPts val="3000"/>
              <a:buChar char="•"/>
            </a:pPr>
            <a:r>
              <a:rPr lang="en-US"/>
              <a:t>Making process explicit to foster independence</a:t>
            </a:r>
            <a:endParaRPr sz="2400"/>
          </a:p>
          <a:p>
            <a:pPr indent="-228600" lvl="0" marL="228600" rtl="0" algn="l">
              <a:lnSpc>
                <a:spcPct val="120000"/>
              </a:lnSpc>
              <a:spcBef>
                <a:spcPts val="1000"/>
              </a:spcBef>
              <a:spcAft>
                <a:spcPts val="0"/>
              </a:spcAft>
              <a:buClr>
                <a:schemeClr val="lt1"/>
              </a:buClr>
              <a:buSzPts val="3000"/>
              <a:buChar char="•"/>
            </a:pPr>
            <a:r>
              <a:rPr lang="en-US" sz="2400"/>
              <a:t>Building confidence in L2 and rapport with professors/mentors</a:t>
            </a:r>
            <a:endParaRPr/>
          </a:p>
          <a:p>
            <a:pPr indent="-228600" lvl="0" marL="228600" rtl="0" algn="l">
              <a:lnSpc>
                <a:spcPct val="120000"/>
              </a:lnSpc>
              <a:spcBef>
                <a:spcPts val="1000"/>
              </a:spcBef>
              <a:spcAft>
                <a:spcPts val="0"/>
              </a:spcAft>
              <a:buClr>
                <a:schemeClr val="lt1"/>
              </a:buClr>
              <a:buSzPts val="3000"/>
              <a:buChar char="•"/>
            </a:pPr>
            <a:r>
              <a:rPr lang="en-US" sz="2400"/>
              <a:t>Improved ability to communicate (better academic and professional outcomes, truly diversified classroom)</a:t>
            </a:r>
            <a:endParaRPr/>
          </a:p>
          <a:p>
            <a:pPr indent="-38100" lvl="0" marL="228600" rtl="0" algn="l">
              <a:lnSpc>
                <a:spcPct val="120000"/>
              </a:lnSpc>
              <a:spcBef>
                <a:spcPts val="1000"/>
              </a:spcBef>
              <a:spcAft>
                <a:spcPts val="0"/>
              </a:spcAft>
              <a:buClr>
                <a:schemeClr val="lt1"/>
              </a:buClr>
              <a:buSzPts val="3000"/>
              <a:buNone/>
            </a:pPr>
            <a:r>
              <a:t/>
            </a:r>
            <a:endParaRPr sz="2400">
              <a:solidFill>
                <a:srgbClr val="000000"/>
              </a:solidFill>
            </a:endParaRPr>
          </a:p>
          <a:p>
            <a:pPr indent="-38100" lvl="0" marL="228600" rtl="0" algn="l">
              <a:lnSpc>
                <a:spcPct val="120000"/>
              </a:lnSpc>
              <a:spcBef>
                <a:spcPts val="1000"/>
              </a:spcBef>
              <a:spcAft>
                <a:spcPts val="0"/>
              </a:spcAft>
              <a:buClr>
                <a:schemeClr val="lt1"/>
              </a:buClr>
              <a:buSzPts val="3000"/>
              <a:buNone/>
            </a:pPr>
            <a:r>
              <a:t/>
            </a:r>
            <a:endParaRPr sz="240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WHAT DOES SCAFFOLDING LOOK LIKE?</a:t>
            </a:r>
            <a:endParaRPr/>
          </a:p>
        </p:txBody>
      </p:sp>
      <p:sp>
        <p:nvSpPr>
          <p:cNvPr id="761" name="Google Shape;761;p62"/>
          <p:cNvSpPr txBox="1"/>
          <p:nvPr>
            <p:ph idx="1" type="body"/>
          </p:nvPr>
        </p:nvSpPr>
        <p:spPr>
          <a:xfrm>
            <a:off x="1141425" y="1686896"/>
            <a:ext cx="10940400" cy="46464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3000"/>
              <a:buChar char="•"/>
            </a:pPr>
            <a:r>
              <a:rPr lang="en-US"/>
              <a:t>Brainstorming</a:t>
            </a:r>
            <a:endParaRPr/>
          </a:p>
          <a:p>
            <a:pPr indent="-228600" lvl="0" marL="228600" rtl="0" algn="l">
              <a:lnSpc>
                <a:spcPct val="100000"/>
              </a:lnSpc>
              <a:spcBef>
                <a:spcPts val="0"/>
              </a:spcBef>
              <a:spcAft>
                <a:spcPts val="0"/>
              </a:spcAft>
              <a:buClr>
                <a:schemeClr val="lt1"/>
              </a:buClr>
              <a:buSzPts val="3000"/>
              <a:buChar char="•"/>
            </a:pPr>
            <a:r>
              <a:rPr i="1" lang="en-US"/>
              <a:t>Modeling</a:t>
            </a:r>
            <a:endParaRPr/>
          </a:p>
          <a:p>
            <a:pPr indent="-228600" lvl="0" marL="228600" rtl="0" algn="l">
              <a:lnSpc>
                <a:spcPct val="100000"/>
              </a:lnSpc>
              <a:spcBef>
                <a:spcPts val="0"/>
              </a:spcBef>
              <a:spcAft>
                <a:spcPts val="0"/>
              </a:spcAft>
              <a:buClr>
                <a:schemeClr val="lt1"/>
              </a:buClr>
              <a:buSzPts val="3000"/>
              <a:buChar char="•"/>
            </a:pPr>
            <a:r>
              <a:rPr lang="en-US"/>
              <a:t>Sample papers</a:t>
            </a:r>
            <a:endParaRPr/>
          </a:p>
          <a:p>
            <a:pPr indent="-228600" lvl="0" marL="228600" rtl="0" algn="l">
              <a:lnSpc>
                <a:spcPct val="100000"/>
              </a:lnSpc>
              <a:spcBef>
                <a:spcPts val="0"/>
              </a:spcBef>
              <a:spcAft>
                <a:spcPts val="0"/>
              </a:spcAft>
              <a:buClr>
                <a:schemeClr val="lt1"/>
              </a:buClr>
              <a:buSzPts val="3000"/>
              <a:buChar char="•"/>
            </a:pPr>
            <a:r>
              <a:rPr lang="en-US"/>
              <a:t>Analyzing flawed and proficient texts</a:t>
            </a:r>
            <a:endParaRPr/>
          </a:p>
          <a:p>
            <a:pPr indent="-228600" lvl="0" marL="228600" rtl="0" algn="l">
              <a:lnSpc>
                <a:spcPct val="100000"/>
              </a:lnSpc>
              <a:spcBef>
                <a:spcPts val="0"/>
              </a:spcBef>
              <a:spcAft>
                <a:spcPts val="0"/>
              </a:spcAft>
              <a:buClr>
                <a:schemeClr val="lt1"/>
              </a:buClr>
              <a:buSzPts val="3000"/>
              <a:buChar char="•"/>
            </a:pPr>
            <a:r>
              <a:rPr lang="en-US"/>
              <a:t>Process approach /drafting</a:t>
            </a:r>
            <a:endParaRPr/>
          </a:p>
          <a:p>
            <a:pPr indent="-228600" lvl="0" marL="228600" rtl="0" algn="l">
              <a:lnSpc>
                <a:spcPct val="100000"/>
              </a:lnSpc>
              <a:spcBef>
                <a:spcPts val="0"/>
              </a:spcBef>
              <a:spcAft>
                <a:spcPts val="0"/>
              </a:spcAft>
              <a:buClr>
                <a:schemeClr val="lt1"/>
              </a:buClr>
              <a:buSzPts val="3000"/>
              <a:buChar char="•"/>
            </a:pPr>
            <a:r>
              <a:rPr lang="en-US"/>
              <a:t>Demonstrating composition process</a:t>
            </a:r>
            <a:endParaRPr/>
          </a:p>
          <a:p>
            <a:pPr indent="-228600" lvl="0" marL="228600" rtl="0" algn="l">
              <a:lnSpc>
                <a:spcPct val="100000"/>
              </a:lnSpc>
              <a:spcBef>
                <a:spcPts val="0"/>
              </a:spcBef>
              <a:spcAft>
                <a:spcPts val="0"/>
              </a:spcAft>
              <a:buClr>
                <a:schemeClr val="lt1"/>
              </a:buClr>
              <a:buSzPts val="3000"/>
              <a:buChar char="•"/>
            </a:pPr>
            <a:r>
              <a:rPr lang="en-US"/>
              <a:t>Co-constructing</a:t>
            </a:r>
            <a:endParaRPr/>
          </a:p>
          <a:p>
            <a:pPr indent="-228600" lvl="0" marL="228600" rtl="0" algn="l">
              <a:lnSpc>
                <a:spcPct val="100000"/>
              </a:lnSpc>
              <a:spcBef>
                <a:spcPts val="0"/>
              </a:spcBef>
              <a:spcAft>
                <a:spcPts val="0"/>
              </a:spcAft>
              <a:buClr>
                <a:schemeClr val="lt1"/>
              </a:buClr>
              <a:buSzPts val="3000"/>
              <a:buChar char="•"/>
            </a:pPr>
            <a:r>
              <a:rPr i="1" lang="en-US"/>
              <a:t>Giving language</a:t>
            </a:r>
            <a:endParaRPr/>
          </a:p>
          <a:p>
            <a:pPr indent="-228600" lvl="0" marL="228600" rtl="0" algn="l">
              <a:lnSpc>
                <a:spcPct val="100000"/>
              </a:lnSpc>
              <a:spcBef>
                <a:spcPts val="0"/>
              </a:spcBef>
              <a:spcAft>
                <a:spcPts val="0"/>
              </a:spcAft>
              <a:buClr>
                <a:schemeClr val="lt1"/>
              </a:buClr>
              <a:buSzPts val="3000"/>
              <a:buChar char="•"/>
            </a:pPr>
            <a:r>
              <a:rPr lang="en-US"/>
              <a:t> “</a:t>
            </a:r>
            <a:r>
              <a:rPr i="1" lang="en-US"/>
              <a:t>Process” or task specific mini-assignments</a:t>
            </a:r>
            <a:endParaRPr/>
          </a:p>
          <a:p>
            <a:pPr indent="-228600" lvl="0" marL="228600" rtl="0" algn="l">
              <a:lnSpc>
                <a:spcPct val="100000"/>
              </a:lnSpc>
              <a:spcBef>
                <a:spcPts val="0"/>
              </a:spcBef>
              <a:spcAft>
                <a:spcPts val="0"/>
              </a:spcAft>
              <a:buClr>
                <a:schemeClr val="lt1"/>
              </a:buClr>
              <a:buSzPts val="3000"/>
              <a:buChar char="•"/>
            </a:pPr>
            <a:r>
              <a:rPr lang="en-US"/>
              <a:t>Outlining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BOTTOM LINE:</a:t>
            </a:r>
            <a:endParaRPr/>
          </a:p>
        </p:txBody>
      </p:sp>
      <p:sp>
        <p:nvSpPr>
          <p:cNvPr id="767" name="Google Shape;767;p63"/>
          <p:cNvSpPr txBox="1"/>
          <p:nvPr>
            <p:ph idx="1" type="body"/>
          </p:nvPr>
        </p:nvSpPr>
        <p:spPr>
          <a:xfrm>
            <a:off x="1141412" y="2249487"/>
            <a:ext cx="10278860"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500"/>
              <a:buChar char="•"/>
            </a:pPr>
            <a:r>
              <a:rPr lang="en-US" sz="2800"/>
              <a:t>Tear down the barriers, </a:t>
            </a:r>
            <a:endParaRPr/>
          </a:p>
          <a:p>
            <a:pPr indent="-228600" lvl="0" marL="228600" rtl="0" algn="l">
              <a:lnSpc>
                <a:spcPct val="120000"/>
              </a:lnSpc>
              <a:spcBef>
                <a:spcPts val="1000"/>
              </a:spcBef>
              <a:spcAft>
                <a:spcPts val="0"/>
              </a:spcAft>
              <a:buClr>
                <a:schemeClr val="lt1"/>
              </a:buClr>
              <a:buSzPts val="3500"/>
              <a:buChar char="•"/>
            </a:pPr>
            <a:r>
              <a:rPr lang="en-US" sz="2800"/>
              <a:t>fill in the gaps, </a:t>
            </a:r>
            <a:endParaRPr/>
          </a:p>
          <a:p>
            <a:pPr indent="-228600" lvl="0" marL="228600" rtl="0" algn="l">
              <a:lnSpc>
                <a:spcPct val="120000"/>
              </a:lnSpc>
              <a:spcBef>
                <a:spcPts val="1000"/>
              </a:spcBef>
              <a:spcAft>
                <a:spcPts val="0"/>
              </a:spcAft>
              <a:buClr>
                <a:schemeClr val="lt1"/>
              </a:buClr>
              <a:buSzPts val="3500"/>
              <a:buChar char="•"/>
            </a:pPr>
            <a:r>
              <a:rPr lang="en-US" sz="2800"/>
              <a:t>teach the unknown, </a:t>
            </a:r>
            <a:endParaRPr/>
          </a:p>
          <a:p>
            <a:pPr indent="-228600" lvl="0" marL="228600" rtl="0" algn="l">
              <a:lnSpc>
                <a:spcPct val="120000"/>
              </a:lnSpc>
              <a:spcBef>
                <a:spcPts val="1000"/>
              </a:spcBef>
              <a:spcAft>
                <a:spcPts val="0"/>
              </a:spcAft>
              <a:buClr>
                <a:schemeClr val="lt1"/>
              </a:buClr>
              <a:buSzPts val="3500"/>
              <a:buChar char="•"/>
            </a:pPr>
            <a:r>
              <a:rPr lang="en-US" sz="2800"/>
              <a:t>break down the process into comprehensible and manageable steps </a:t>
            </a:r>
            <a:endParaRPr/>
          </a:p>
          <a:p>
            <a:pPr indent="-228600" lvl="0" marL="228600" rtl="0" algn="l">
              <a:lnSpc>
                <a:spcPct val="120000"/>
              </a:lnSpc>
              <a:spcBef>
                <a:spcPts val="1000"/>
              </a:spcBef>
              <a:spcAft>
                <a:spcPts val="0"/>
              </a:spcAft>
              <a:buClr>
                <a:schemeClr val="lt1"/>
              </a:buClr>
              <a:buSzPts val="3500"/>
              <a:buChar char="•"/>
            </a:pPr>
            <a:r>
              <a:rPr lang="en-US" sz="2800"/>
              <a:t>and do it avoiding all the idioms that I just used!</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6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EXAMPLES OF GIVING LANGUAGE</a:t>
            </a:r>
            <a:endParaRPr/>
          </a:p>
        </p:txBody>
      </p:sp>
      <p:sp>
        <p:nvSpPr>
          <p:cNvPr id="773" name="Google Shape;773;p6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Vocabulary lists for readings</a:t>
            </a:r>
            <a:endParaRPr/>
          </a:p>
          <a:p>
            <a:pPr indent="-228600" lvl="0" marL="228600" rtl="0" algn="l">
              <a:lnSpc>
                <a:spcPct val="120000"/>
              </a:lnSpc>
              <a:spcBef>
                <a:spcPts val="1000"/>
              </a:spcBef>
              <a:spcAft>
                <a:spcPts val="0"/>
              </a:spcAft>
              <a:buClr>
                <a:schemeClr val="lt1"/>
              </a:buClr>
              <a:buSzPts val="3000"/>
              <a:buChar char="•"/>
            </a:pPr>
            <a:r>
              <a:rPr lang="en-US"/>
              <a:t>List of transitional words to aid in writing</a:t>
            </a:r>
            <a:endParaRPr/>
          </a:p>
          <a:p>
            <a:pPr indent="-228600" lvl="0" marL="228600" rtl="0" algn="l">
              <a:lnSpc>
                <a:spcPct val="120000"/>
              </a:lnSpc>
              <a:spcBef>
                <a:spcPts val="1000"/>
              </a:spcBef>
              <a:spcAft>
                <a:spcPts val="0"/>
              </a:spcAft>
              <a:buClr>
                <a:schemeClr val="lt1"/>
              </a:buClr>
              <a:buSzPts val="3000"/>
              <a:buChar char="•"/>
            </a:pPr>
            <a:r>
              <a:rPr lang="en-US"/>
              <a:t>Point out the glossary if your textbook has one in the back of the book.  Students often don’t notice these resources.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6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MODELING</a:t>
            </a:r>
            <a:endParaRPr/>
          </a:p>
        </p:txBody>
      </p:sp>
      <p:sp>
        <p:nvSpPr>
          <p:cNvPr id="779" name="Google Shape;779;p6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Working through an activity/writing assignment together</a:t>
            </a:r>
            <a:endParaRPr/>
          </a:p>
          <a:p>
            <a:pPr indent="-228600" lvl="0" marL="228600" rtl="0" algn="l">
              <a:lnSpc>
                <a:spcPct val="120000"/>
              </a:lnSpc>
              <a:spcBef>
                <a:spcPts val="1000"/>
              </a:spcBef>
              <a:spcAft>
                <a:spcPts val="0"/>
              </a:spcAft>
              <a:buClr>
                <a:schemeClr val="lt1"/>
              </a:buClr>
              <a:buSzPts val="4000"/>
              <a:buChar char="•"/>
            </a:pPr>
            <a:r>
              <a:rPr lang="en-US" sz="3200"/>
              <a:t>(Sometimes students just need to see it done.)</a:t>
            </a:r>
            <a:endParaRPr/>
          </a:p>
          <a:p>
            <a:pPr indent="-228600" lvl="0" marL="228600" rtl="0" algn="l">
              <a:lnSpc>
                <a:spcPct val="120000"/>
              </a:lnSpc>
              <a:spcBef>
                <a:spcPts val="1000"/>
              </a:spcBef>
              <a:spcAft>
                <a:spcPts val="0"/>
              </a:spcAft>
              <a:buClr>
                <a:schemeClr val="lt1"/>
              </a:buClr>
              <a:buSzPts val="4000"/>
              <a:buChar char="•"/>
            </a:pPr>
            <a:r>
              <a:rPr lang="en-US" sz="3200"/>
              <a:t>Providing an example / sample text and discussing the model’s strengths and weaknesses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6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Twentieth Century"/>
              <a:buNone/>
            </a:pPr>
            <a:r>
              <a:rPr lang="en-US" sz="4800"/>
              <a:t>BE AWARE THAT STUDENTS OFTEN FOLLOW MODELS PRECISELY!</a:t>
            </a:r>
            <a:endParaRPr/>
          </a:p>
        </p:txBody>
      </p:sp>
      <p:sp>
        <p:nvSpPr>
          <p:cNvPr id="785" name="Google Shape;785;p66"/>
          <p:cNvSpPr txBox="1"/>
          <p:nvPr>
            <p:ph idx="1" type="body"/>
          </p:nvPr>
        </p:nvSpPr>
        <p:spPr>
          <a:xfrm>
            <a:off x="1141412" y="2249486"/>
            <a:ext cx="9905999" cy="432612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Student will often follow the language of a model.</a:t>
            </a:r>
            <a:endParaRPr/>
          </a:p>
          <a:p>
            <a:pPr indent="-228600" lvl="0" marL="228600" rtl="0" algn="l">
              <a:lnSpc>
                <a:spcPct val="120000"/>
              </a:lnSpc>
              <a:spcBef>
                <a:spcPts val="1000"/>
              </a:spcBef>
              <a:spcAft>
                <a:spcPts val="0"/>
              </a:spcAft>
              <a:buClr>
                <a:schemeClr val="lt1"/>
              </a:buClr>
              <a:buSzPts val="4000"/>
              <a:buChar char="•"/>
            </a:pPr>
            <a:r>
              <a:rPr lang="en-US" sz="3200"/>
              <a:t>Student who have been taught the “5 paragraph theme” may still try to use five paragraphs for a 10-page paper. That habit dies hard!</a:t>
            </a:r>
            <a:endParaRPr/>
          </a:p>
          <a:p>
            <a:pPr indent="-228600" lvl="0" marL="228600" rtl="0" algn="l">
              <a:lnSpc>
                <a:spcPct val="120000"/>
              </a:lnSpc>
              <a:spcBef>
                <a:spcPts val="1000"/>
              </a:spcBef>
              <a:spcAft>
                <a:spcPts val="0"/>
              </a:spcAft>
              <a:buClr>
                <a:schemeClr val="lt1"/>
              </a:buClr>
              <a:buSzPts val="4000"/>
              <a:buChar char="•"/>
            </a:pPr>
            <a:r>
              <a:rPr lang="en-US" sz="3200"/>
              <a:t>Some students may stick to the belief that “All English essays start with a general statement!” </a:t>
            </a:r>
            <a:r>
              <a:rPr lang="en-US" sz="1800"/>
              <a:t>(Macbeth, 2006)</a:t>
            </a:r>
            <a:endParaRPr/>
          </a:p>
          <a:p>
            <a:pPr indent="0" lvl="0" marL="228600" rtl="0" algn="l">
              <a:lnSpc>
                <a:spcPct val="120000"/>
              </a:lnSpc>
              <a:spcBef>
                <a:spcPts val="1000"/>
              </a:spcBef>
              <a:spcAft>
                <a:spcPts val="0"/>
              </a:spcAft>
              <a:buClr>
                <a:schemeClr val="lt1"/>
              </a:buClr>
              <a:buSzPts val="4000"/>
              <a:buNone/>
            </a:pPr>
            <a:r>
              <a:t/>
            </a:r>
            <a:endParaRPr sz="3200"/>
          </a:p>
        </p:txBody>
      </p:sp>
      <p:sp>
        <p:nvSpPr>
          <p:cNvPr id="786" name="Google Shape;786;p66"/>
          <p:cNvSpPr txBox="1"/>
          <p:nvPr/>
        </p:nvSpPr>
        <p:spPr>
          <a:xfrm>
            <a:off x="8727140" y="1582270"/>
            <a:ext cx="18646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(Macbeth, 2009)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6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BE CREATIVE AND BE SPECIFIC TO YOUR ASSIGNMENT</a:t>
            </a:r>
            <a:endParaRPr/>
          </a:p>
        </p:txBody>
      </p:sp>
      <p:sp>
        <p:nvSpPr>
          <p:cNvPr id="792" name="Google Shape;792;p67"/>
          <p:cNvSpPr txBox="1"/>
          <p:nvPr>
            <p:ph idx="1" type="body"/>
          </p:nvPr>
        </p:nvSpPr>
        <p:spPr>
          <a:xfrm>
            <a:off x="1141412" y="2859931"/>
            <a:ext cx="9905999" cy="2931269"/>
          </a:xfrm>
          <a:prstGeom prst="rect">
            <a:avLst/>
          </a:prstGeom>
          <a:noFill/>
          <a:ln>
            <a:noFill/>
          </a:ln>
        </p:spPr>
        <p:txBody>
          <a:bodyPr anchorCtr="0" anchor="t" bIns="45700" lIns="91425" spcFirstLastPara="1" rIns="91425" wrap="square" tIns="45700">
            <a:normAutofit/>
          </a:bodyPr>
          <a:lstStyle/>
          <a:p>
            <a:pPr indent="-285750" lvl="0" marL="228600" rtl="0" algn="l">
              <a:lnSpc>
                <a:spcPct val="120000"/>
              </a:lnSpc>
              <a:spcBef>
                <a:spcPts val="0"/>
              </a:spcBef>
              <a:spcAft>
                <a:spcPts val="0"/>
              </a:spcAft>
              <a:buClr>
                <a:schemeClr val="lt1"/>
              </a:buClr>
              <a:buSzPts val="4500"/>
              <a:buChar char="•"/>
            </a:pPr>
            <a:r>
              <a:rPr lang="en-US" sz="3600"/>
              <a:t>Categorize information into “essential,” “possibly useful,” and “not useful.”</a:t>
            </a:r>
            <a:endParaRPr/>
          </a:p>
        </p:txBody>
      </p:sp>
      <p:sp>
        <p:nvSpPr>
          <p:cNvPr id="793" name="Google Shape;793;p67"/>
          <p:cNvSpPr txBox="1"/>
          <p:nvPr/>
        </p:nvSpPr>
        <p:spPr>
          <a:xfrm>
            <a:off x="4957482" y="6140823"/>
            <a:ext cx="18646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(Macbeth, 2006)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8"/>
          <p:cNvSpPr txBox="1"/>
          <p:nvPr>
            <p:ph type="title"/>
          </p:nvPr>
        </p:nvSpPr>
        <p:spPr>
          <a:xfrm>
            <a:off x="1141413" y="618518"/>
            <a:ext cx="9905998" cy="90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“PROCESS” OR TASK SPECIFIC MINI-ASSIGNMENTS</a:t>
            </a:r>
            <a:endParaRPr/>
          </a:p>
        </p:txBody>
      </p:sp>
      <p:sp>
        <p:nvSpPr>
          <p:cNvPr id="799" name="Google Shape;799;p68"/>
          <p:cNvSpPr txBox="1"/>
          <p:nvPr>
            <p:ph idx="1" type="body"/>
          </p:nvPr>
        </p:nvSpPr>
        <p:spPr>
          <a:xfrm>
            <a:off x="1141412" y="1685366"/>
            <a:ext cx="9905999" cy="4693022"/>
          </a:xfrm>
          <a:prstGeom prst="rect">
            <a:avLst/>
          </a:prstGeom>
          <a:noFill/>
          <a:ln>
            <a:noFill/>
          </a:ln>
        </p:spPr>
        <p:txBody>
          <a:bodyPr anchorCtr="0" anchor="t" bIns="45700" lIns="91425" spcFirstLastPara="1" rIns="91425" wrap="square" tIns="45700">
            <a:normAutofit/>
          </a:bodyPr>
          <a:lstStyle/>
          <a:p>
            <a:pPr indent="-234950" lvl="0" marL="228600" rtl="0" algn="l">
              <a:lnSpc>
                <a:spcPct val="120000"/>
              </a:lnSpc>
              <a:spcBef>
                <a:spcPts val="0"/>
              </a:spcBef>
              <a:spcAft>
                <a:spcPts val="0"/>
              </a:spcAft>
              <a:buClr>
                <a:schemeClr val="lt1"/>
              </a:buClr>
              <a:buSzPts val="3700"/>
              <a:buChar char="•"/>
            </a:pPr>
            <a:r>
              <a:rPr lang="en-US" sz="2960"/>
              <a:t>Consider using preparatory mini-assignments that ask students to complete the most important thinking/content work that you want them to do.  For example, for a persuasive paper, have them list their reasons in complete sentences.  The point is for them to do the target knowledge transformation </a:t>
            </a:r>
            <a:r>
              <a:rPr i="1" lang="en-US" sz="2960"/>
              <a:t>before</a:t>
            </a:r>
            <a:r>
              <a:rPr lang="en-US" sz="2960"/>
              <a:t> instead of </a:t>
            </a:r>
            <a:r>
              <a:rPr i="1" lang="en-US" sz="2960"/>
              <a:t>during </a:t>
            </a:r>
            <a:r>
              <a:rPr lang="en-US" sz="2960"/>
              <a:t>the crafting of sentences. This forces them to focus on the knowledge transformation task and gives you a chance to review their progress in that area.</a:t>
            </a:r>
            <a:endParaRPr/>
          </a:p>
          <a:p>
            <a:pPr indent="-81756" lvl="1" marL="685800" rtl="0" algn="l">
              <a:lnSpc>
                <a:spcPct val="120000"/>
              </a:lnSpc>
              <a:spcBef>
                <a:spcPts val="500"/>
              </a:spcBef>
              <a:spcAft>
                <a:spcPts val="0"/>
              </a:spcAft>
              <a:buClr>
                <a:schemeClr val="lt1"/>
              </a:buClr>
              <a:buSzPts val="2313"/>
              <a:buNone/>
            </a:pPr>
            <a:r>
              <a:t/>
            </a:r>
            <a:endParaRPr sz="185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69"/>
          <p:cNvSpPr txBox="1"/>
          <p:nvPr>
            <p:ph type="title"/>
          </p:nvPr>
        </p:nvSpPr>
        <p:spPr>
          <a:xfrm>
            <a:off x="1143001" y="367506"/>
            <a:ext cx="9905998" cy="896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THEORY VS. REALITY OF “OUTLINE” ASSIGNMENTS</a:t>
            </a:r>
            <a:endParaRPr/>
          </a:p>
        </p:txBody>
      </p:sp>
      <p:sp>
        <p:nvSpPr>
          <p:cNvPr id="805" name="Google Shape;805;p69"/>
          <p:cNvSpPr txBox="1"/>
          <p:nvPr>
            <p:ph idx="1" type="body"/>
          </p:nvPr>
        </p:nvSpPr>
        <p:spPr>
          <a:xfrm>
            <a:off x="1141412" y="1586752"/>
            <a:ext cx="9905999" cy="501127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3400"/>
              <a:buChar char="•"/>
            </a:pPr>
            <a:r>
              <a:rPr lang="en-US" sz="2720"/>
              <a:t>What happens when you ask for an outline as a scaffolding assignment?</a:t>
            </a:r>
            <a:endParaRPr/>
          </a:p>
          <a:p>
            <a:pPr indent="-228600" lvl="0" marL="228600" rtl="0" algn="l">
              <a:lnSpc>
                <a:spcPct val="100000"/>
              </a:lnSpc>
              <a:spcBef>
                <a:spcPts val="1000"/>
              </a:spcBef>
              <a:spcAft>
                <a:spcPts val="0"/>
              </a:spcAft>
              <a:buClr>
                <a:schemeClr val="lt1"/>
              </a:buClr>
              <a:buSzPts val="3400"/>
              <a:buChar char="•"/>
            </a:pPr>
            <a:r>
              <a:rPr lang="en-US" sz="2720"/>
              <a:t>We have often seen that students write vague section headings without really thinking through what points they will make in each section. This “outline” is then not useful to them as a guide when they sit down to write – and we suspect it is not achieving the professor’s goal of having the student work through a writing process and/or allowing the professor to assess the student’s progress on an assignment. If this is true for your outline assignments, consider other ways to design the assignment or an alternative assignment that may better achieve your goal for the assignment.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03" name="Google Shape;303;p7"/>
          <p:cNvPicPr preferRelativeResize="0"/>
          <p:nvPr/>
        </p:nvPicPr>
        <p:blipFill rotWithShape="1">
          <a:blip r:embed="rId4">
            <a:alphaModFix amt="30000"/>
          </a:blip>
          <a:srcRect b="0" l="0" r="0" t="0"/>
          <a:stretch/>
        </p:blipFill>
        <p:spPr>
          <a:xfrm>
            <a:off x="0" y="0"/>
            <a:ext cx="12192003" cy="6858001"/>
          </a:xfrm>
          <a:prstGeom prst="rect">
            <a:avLst/>
          </a:prstGeom>
          <a:noFill/>
          <a:ln>
            <a:noFill/>
          </a:ln>
        </p:spPr>
      </p:pic>
      <p:sp>
        <p:nvSpPr>
          <p:cNvPr id="304" name="Google Shape;304;p7"/>
          <p:cNvSpPr txBox="1"/>
          <p:nvPr>
            <p:ph type="title"/>
          </p:nvPr>
        </p:nvSpPr>
        <p:spPr>
          <a:xfrm>
            <a:off x="1141413" y="618518"/>
            <a:ext cx="4459286"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lang="en-US" sz="3200"/>
              <a:t>WHY ARE STUDENTS UNDERPERFORMING?</a:t>
            </a:r>
            <a:endParaRPr/>
          </a:p>
        </p:txBody>
      </p:sp>
      <p:sp>
        <p:nvSpPr>
          <p:cNvPr id="305" name="Google Shape;305;p7"/>
          <p:cNvSpPr txBox="1"/>
          <p:nvPr>
            <p:ph idx="1" type="body"/>
          </p:nvPr>
        </p:nvSpPr>
        <p:spPr>
          <a:xfrm>
            <a:off x="1141412" y="2249487"/>
            <a:ext cx="4459287" cy="3965046"/>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4000"/>
              <a:buChar char="•"/>
            </a:pPr>
            <a:r>
              <a:rPr lang="en-US" sz="3200"/>
              <a:t>Be a detective.</a:t>
            </a:r>
            <a:endParaRPr/>
          </a:p>
        </p:txBody>
      </p:sp>
      <p:pic>
        <p:nvPicPr>
          <p:cNvPr descr="A close up of sunglasses&#10;&#10;Description automatically generated" id="306" name="Google Shape;306;p7"/>
          <p:cNvPicPr preferRelativeResize="0"/>
          <p:nvPr/>
        </p:nvPicPr>
        <p:blipFill rotWithShape="1">
          <a:blip r:embed="rId5">
            <a:alphaModFix/>
          </a:blip>
          <a:srcRect b="0" l="0" r="0" t="0"/>
          <a:stretch/>
        </p:blipFill>
        <p:spPr>
          <a:xfrm>
            <a:off x="6096000" y="1209942"/>
            <a:ext cx="5456279" cy="4413166"/>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grpSp>
        <p:nvGrpSpPr>
          <p:cNvPr id="307" name="Google Shape;307;p7"/>
          <p:cNvGrpSpPr/>
          <p:nvPr/>
        </p:nvGrpSpPr>
        <p:grpSpPr>
          <a:xfrm>
            <a:off x="0" y="0"/>
            <a:ext cx="1220788" cy="6858001"/>
            <a:chOff x="-14288" y="0"/>
            <a:chExt cx="1220788" cy="6858001"/>
          </a:xfrm>
        </p:grpSpPr>
        <p:sp>
          <p:nvSpPr>
            <p:cNvPr id="308" name="Google Shape;308;p7"/>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7"/>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7"/>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7"/>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312" name="Google Shape;312;p7"/>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314" name="Google Shape;314;p7"/>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315" name="Google Shape;315;p7"/>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318" name="Google Shape;318;p7"/>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9" name="Google Shape;319;p7"/>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sm" w="sm" type="none"/>
              <a:tailEnd len="sm" w="sm" type="none"/>
            </a:ln>
          </p:spPr>
        </p:cxnSp>
        <p:sp>
          <p:nvSpPr>
            <p:cNvPr id="320" name="Google Shape;320;p7"/>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321" name="Google Shape;321;p7"/>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322" name="Google Shape;322;p7"/>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323" name="Google Shape;323;p7"/>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7"/>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7"/>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26" name="Google Shape;326;p7"/>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7"/>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28" name="Google Shape;328;p7"/>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7"/>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30" name="Google Shape;330;p7"/>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31" name="Google Shape;331;p7"/>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7"/>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34" name="Google Shape;334;p7"/>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9" name="Shape 809"/>
        <p:cNvGrpSpPr/>
        <p:nvPr/>
      </p:nvGrpSpPr>
      <p:grpSpPr>
        <a:xfrm>
          <a:off x="0" y="0"/>
          <a:ext cx="0" cy="0"/>
          <a:chOff x="0" y="0"/>
          <a:chExt cx="0" cy="0"/>
        </a:xfrm>
      </p:grpSpPr>
      <p:grpSp>
        <p:nvGrpSpPr>
          <p:cNvPr id="810" name="Google Shape;810;p70"/>
          <p:cNvGrpSpPr/>
          <p:nvPr/>
        </p:nvGrpSpPr>
        <p:grpSpPr>
          <a:xfrm>
            <a:off x="0" y="-1"/>
            <a:ext cx="12192003" cy="6858001"/>
            <a:chOff x="0" y="-1"/>
            <a:chExt cx="12192003" cy="6858001"/>
          </a:xfrm>
        </p:grpSpPr>
        <p:sp>
          <p:nvSpPr>
            <p:cNvPr id="811" name="Google Shape;811;p70"/>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812" name="Google Shape;812;p70"/>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sp>
        <p:nvSpPr>
          <p:cNvPr id="813" name="Google Shape;813;p70"/>
          <p:cNvSpPr txBox="1"/>
          <p:nvPr>
            <p:ph type="title"/>
          </p:nvPr>
        </p:nvSpPr>
        <p:spPr>
          <a:xfrm>
            <a:off x="6448425" y="618518"/>
            <a:ext cx="4598985"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sz="3600"/>
              <a:t>POSSIBLE PERILS!</a:t>
            </a:r>
            <a:endParaRPr/>
          </a:p>
        </p:txBody>
      </p:sp>
      <p:pic>
        <p:nvPicPr>
          <p:cNvPr descr="The tower of the city&#10;&#10;Description automatically generated" id="814" name="Google Shape;814;p70"/>
          <p:cNvPicPr preferRelativeResize="0"/>
          <p:nvPr/>
        </p:nvPicPr>
        <p:blipFill rotWithShape="1">
          <a:blip r:embed="rId5">
            <a:alphaModFix/>
          </a:blip>
          <a:srcRect b="-1" l="0" r="-1" t="14860"/>
          <a:stretch/>
        </p:blipFill>
        <p:spPr>
          <a:xfrm>
            <a:off x="-5597" y="10"/>
            <a:ext cx="6101597" cy="6857990"/>
          </a:xfrm>
          <a:prstGeom prst="rect">
            <a:avLst/>
          </a:prstGeom>
          <a:noFill/>
          <a:ln>
            <a:noFill/>
          </a:ln>
        </p:spPr>
      </p:pic>
      <p:grpSp>
        <p:nvGrpSpPr>
          <p:cNvPr id="815" name="Google Shape;815;p70"/>
          <p:cNvGrpSpPr/>
          <p:nvPr/>
        </p:nvGrpSpPr>
        <p:grpSpPr>
          <a:xfrm>
            <a:off x="0" y="0"/>
            <a:ext cx="2305051" cy="6858001"/>
            <a:chOff x="0" y="0"/>
            <a:chExt cx="2305051" cy="6858001"/>
          </a:xfrm>
        </p:grpSpPr>
        <p:sp>
          <p:nvSpPr>
            <p:cNvPr id="816" name="Google Shape;816;p70"/>
            <p:cNvSpPr/>
            <p:nvPr/>
          </p:nvSpPr>
          <p:spPr>
            <a:xfrm>
              <a:off x="1209675" y="4763"/>
              <a:ext cx="23813" cy="2181225"/>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70"/>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70"/>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70"/>
            <p:cNvSpPr/>
            <p:nvPr/>
          </p:nvSpPr>
          <p:spPr>
            <a:xfrm>
              <a:off x="414338" y="9525"/>
              <a:ext cx="28575" cy="4481513"/>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70"/>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70"/>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411"/>
              </a:schemeClr>
            </a:solidFill>
            <a:ln>
              <a:noFill/>
            </a:ln>
          </p:spPr>
        </p:sp>
        <p:sp>
          <p:nvSpPr>
            <p:cNvPr id="822" name="Google Shape;822;p70"/>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411"/>
              </a:schemeClr>
            </a:solidFill>
            <a:ln>
              <a:noFill/>
            </a:ln>
          </p:spPr>
        </p:sp>
        <p:sp>
          <p:nvSpPr>
            <p:cNvPr id="823" name="Google Shape;823;p70"/>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70"/>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411"/>
              </a:schemeClr>
            </a:solidFill>
            <a:ln>
              <a:noFill/>
            </a:ln>
          </p:spPr>
        </p:sp>
        <p:sp>
          <p:nvSpPr>
            <p:cNvPr id="825" name="Google Shape;825;p70"/>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411"/>
              </a:schemeClr>
            </a:solidFill>
            <a:ln>
              <a:noFill/>
            </a:ln>
          </p:spPr>
        </p:sp>
        <p:sp>
          <p:nvSpPr>
            <p:cNvPr id="826" name="Google Shape;826;p70"/>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70"/>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70"/>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411"/>
              </a:schemeClr>
            </a:solidFill>
            <a:ln>
              <a:noFill/>
            </a:ln>
          </p:spPr>
        </p:sp>
        <p:sp>
          <p:nvSpPr>
            <p:cNvPr id="829" name="Google Shape;829;p70"/>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70"/>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411"/>
              </a:schemeClr>
            </a:solidFill>
            <a:ln>
              <a:noFill/>
            </a:ln>
          </p:spPr>
        </p:sp>
        <p:sp>
          <p:nvSpPr>
            <p:cNvPr id="831" name="Google Shape;831;p70"/>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70"/>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70"/>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411"/>
              </a:schemeClr>
            </a:solidFill>
            <a:ln>
              <a:noFill/>
            </a:ln>
          </p:spPr>
        </p:sp>
        <p:sp>
          <p:nvSpPr>
            <p:cNvPr id="834" name="Google Shape;834;p70"/>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70"/>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70"/>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411"/>
              </a:schemeClr>
            </a:solidFill>
            <a:ln>
              <a:noFill/>
            </a:ln>
          </p:spPr>
        </p:sp>
        <p:sp>
          <p:nvSpPr>
            <p:cNvPr id="837" name="Google Shape;837;p70"/>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70"/>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411"/>
              </a:schemeClr>
            </a:solidFill>
            <a:ln>
              <a:noFill/>
            </a:ln>
          </p:spPr>
        </p:sp>
        <p:sp>
          <p:nvSpPr>
            <p:cNvPr id="839" name="Google Shape;839;p70"/>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70"/>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411"/>
              </a:schemeClr>
            </a:solidFill>
            <a:ln>
              <a:noFill/>
            </a:ln>
          </p:spPr>
        </p:sp>
        <p:sp>
          <p:nvSpPr>
            <p:cNvPr id="841" name="Google Shape;841;p70"/>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70"/>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411"/>
              </a:schemeClr>
            </a:solidFill>
            <a:ln>
              <a:noFill/>
            </a:ln>
          </p:spPr>
        </p:sp>
        <p:sp>
          <p:nvSpPr>
            <p:cNvPr id="843" name="Google Shape;843;p70"/>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70"/>
            <p:cNvSpPr/>
            <p:nvPr/>
          </p:nvSpPr>
          <p:spPr>
            <a:xfrm>
              <a:off x="642938" y="6610350"/>
              <a:ext cx="23813" cy="242888"/>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70"/>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70"/>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411"/>
              </a:schemeClr>
            </a:solidFill>
            <a:ln>
              <a:noFill/>
            </a:ln>
          </p:spPr>
        </p:sp>
        <p:sp>
          <p:nvSpPr>
            <p:cNvPr id="847" name="Google Shape;847;p70"/>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411"/>
              </a:schemeClr>
            </a:solidFill>
            <a:ln>
              <a:noFill/>
            </a:ln>
          </p:spPr>
        </p:sp>
        <p:sp>
          <p:nvSpPr>
            <p:cNvPr id="848" name="Google Shape;848;p70"/>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70"/>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411"/>
              </a:schemeClr>
            </a:solidFill>
            <a:ln>
              <a:noFill/>
            </a:ln>
          </p:spPr>
        </p:sp>
        <p:sp>
          <p:nvSpPr>
            <p:cNvPr id="850" name="Google Shape;850;p70"/>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411"/>
              </a:schemeClr>
            </a:solidFill>
            <a:ln>
              <a:noFill/>
            </a:ln>
          </p:spPr>
        </p:sp>
        <p:sp>
          <p:nvSpPr>
            <p:cNvPr id="851" name="Google Shape;851;p70"/>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70"/>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411"/>
              </a:schemeClr>
            </a:solidFill>
            <a:ln>
              <a:noFill/>
            </a:ln>
          </p:spPr>
        </p:sp>
        <p:sp>
          <p:nvSpPr>
            <p:cNvPr id="853" name="Google Shape;853;p70"/>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70"/>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411"/>
              </a:schemeClr>
            </a:solidFill>
            <a:ln>
              <a:noFill/>
            </a:ln>
          </p:spPr>
        </p:sp>
        <p:sp>
          <p:nvSpPr>
            <p:cNvPr id="855" name="Google Shape;855;p70"/>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70"/>
            <p:cNvSpPr/>
            <p:nvPr/>
          </p:nvSpPr>
          <p:spPr>
            <a:xfrm>
              <a:off x="1228725" y="4662488"/>
              <a:ext cx="23813" cy="2181225"/>
            </a:xfrm>
            <a:prstGeom prst="rect">
              <a:avLst/>
            </a:pr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70"/>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411"/>
              </a:schemeClr>
            </a:solidFill>
            <a:ln>
              <a:noFill/>
            </a:ln>
          </p:spPr>
        </p:sp>
        <p:sp>
          <p:nvSpPr>
            <p:cNvPr id="858" name="Google Shape;858;p70"/>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70"/>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411"/>
              </a:schemeClr>
            </a:solidFill>
            <a:ln>
              <a:noFill/>
            </a:ln>
          </p:spPr>
        </p:sp>
        <p:sp>
          <p:nvSpPr>
            <p:cNvPr id="860" name="Google Shape;860;p70"/>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70"/>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70"/>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411"/>
              </a:schemeClr>
            </a:solidFill>
            <a:ln>
              <a:noFill/>
            </a:ln>
          </p:spPr>
        </p:sp>
        <p:sp>
          <p:nvSpPr>
            <p:cNvPr id="863" name="Google Shape;863;p70"/>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411"/>
              </a:schemeClr>
            </a:solidFill>
            <a:ln>
              <a:noFill/>
            </a:ln>
          </p:spPr>
        </p:sp>
        <p:sp>
          <p:nvSpPr>
            <p:cNvPr id="864" name="Google Shape;864;p70"/>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70"/>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70"/>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411"/>
              </a:schemeClr>
            </a:solidFill>
            <a:ln>
              <a:noFill/>
            </a:ln>
          </p:spPr>
        </p:sp>
        <p:sp>
          <p:nvSpPr>
            <p:cNvPr id="867" name="Google Shape;867;p70"/>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70"/>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411"/>
              </a:schemeClr>
            </a:solidFill>
            <a:ln>
              <a:noFill/>
            </a:ln>
          </p:spPr>
        </p:sp>
        <p:sp>
          <p:nvSpPr>
            <p:cNvPr id="869" name="Google Shape;869;p70"/>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0" name="Google Shape;870;p70"/>
          <p:cNvSpPr txBox="1"/>
          <p:nvPr>
            <p:ph idx="1" type="body"/>
          </p:nvPr>
        </p:nvSpPr>
        <p:spPr>
          <a:xfrm>
            <a:off x="6448425" y="2249487"/>
            <a:ext cx="4598986" cy="354171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000"/>
              <a:buNone/>
            </a:pPr>
            <a:r>
              <a:rPr lang="en-US"/>
              <a:t>In one case study, the instructor gave explicit instructions - </a:t>
            </a:r>
            <a:endParaRPr/>
          </a:p>
          <a:p>
            <a:pPr indent="0" lvl="1" marL="457200" rtl="0" algn="l">
              <a:lnSpc>
                <a:spcPct val="120000"/>
              </a:lnSpc>
              <a:spcBef>
                <a:spcPts val="500"/>
              </a:spcBef>
              <a:spcAft>
                <a:spcPts val="0"/>
              </a:spcAft>
              <a:buClr>
                <a:schemeClr val="lt1"/>
              </a:buClr>
              <a:buSzPts val="2500"/>
              <a:buNone/>
            </a:pPr>
            <a:r>
              <a:rPr lang="en-US"/>
              <a:t>“Use this as the author, title,” etc. </a:t>
            </a:r>
            <a:endParaRPr/>
          </a:p>
          <a:p>
            <a:pPr indent="0" lvl="0" marL="0" rtl="0" algn="l">
              <a:lnSpc>
                <a:spcPct val="120000"/>
              </a:lnSpc>
              <a:spcBef>
                <a:spcPts val="1000"/>
              </a:spcBef>
              <a:spcAft>
                <a:spcPts val="0"/>
              </a:spcAft>
              <a:buClr>
                <a:schemeClr val="lt1"/>
              </a:buClr>
              <a:buSzPts val="3000"/>
              <a:buNone/>
            </a:pPr>
            <a:r>
              <a:rPr lang="en-US"/>
              <a:t>- and students still did not follow instructions. Why not?</a:t>
            </a:r>
            <a:endParaRPr/>
          </a:p>
          <a:p>
            <a:pPr indent="-69850" lvl="1" marL="685800" rtl="0" algn="l">
              <a:lnSpc>
                <a:spcPct val="120000"/>
              </a:lnSpc>
              <a:spcBef>
                <a:spcPts val="500"/>
              </a:spcBef>
              <a:spcAft>
                <a:spcPts val="0"/>
              </a:spcAft>
              <a:buClr>
                <a:schemeClr val="lt1"/>
              </a:buClr>
              <a:buSzPts val="2500"/>
              <a:buNone/>
            </a:pPr>
            <a:r>
              <a:t/>
            </a:r>
            <a:endParaRPr/>
          </a:p>
        </p:txBody>
      </p:sp>
      <p:sp>
        <p:nvSpPr>
          <p:cNvPr id="871" name="Google Shape;871;p70"/>
          <p:cNvSpPr txBox="1"/>
          <p:nvPr/>
        </p:nvSpPr>
        <p:spPr>
          <a:xfrm>
            <a:off x="3846666" y="6657945"/>
            <a:ext cx="224933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Twentieth Century"/>
                <a:ea typeface="Twentieth Century"/>
                <a:cs typeface="Twentieth Century"/>
                <a:sym typeface="Twentieth Century"/>
                <a:hlinkClick r:id="rId6">
                  <a:extLst>
                    <a:ext uri="{A12FA001-AC4F-418D-AE19-62706E023703}">
                      <ahyp:hlinkClr val="tx"/>
                    </a:ext>
                  </a:extLst>
                </a:hlinkClick>
              </a:rPr>
              <a:t>This Photo</a:t>
            </a:r>
            <a:r>
              <a:rPr b="0" i="0" lang="en-US" sz="700" u="none" cap="none" strike="noStrike">
                <a:solidFill>
                  <a:srgbClr val="FFFFFF"/>
                </a:solidFill>
                <a:latin typeface="Twentieth Century"/>
                <a:ea typeface="Twentieth Century"/>
                <a:cs typeface="Twentieth Century"/>
                <a:sym typeface="Twentieth Century"/>
              </a:rPr>
              <a:t> by Unknown Author is licensed under </a:t>
            </a:r>
            <a:r>
              <a:rPr b="0" i="0" lang="en-US" sz="700" u="sng" cap="none" strike="noStrike">
                <a:solidFill>
                  <a:srgbClr val="FFFFFF"/>
                </a:solidFill>
                <a:latin typeface="Twentieth Century"/>
                <a:ea typeface="Twentieth Century"/>
                <a:cs typeface="Twentieth Century"/>
                <a:sym typeface="Twentieth Century"/>
                <a:hlinkClick r:id="rId7">
                  <a:extLst>
                    <a:ext uri="{A12FA001-AC4F-418D-AE19-62706E023703}">
                      <ahyp:hlinkClr val="tx"/>
                    </a:ext>
                  </a:extLst>
                </a:hlinkClick>
              </a:rPr>
              <a:t>CC BY-SA</a:t>
            </a:r>
            <a:endParaRPr b="0" i="0" sz="700" u="none" cap="none" strike="noStrike">
              <a:solidFill>
                <a:srgbClr val="FFFFFF"/>
              </a:solidFill>
              <a:latin typeface="Twentieth Century"/>
              <a:ea typeface="Twentieth Century"/>
              <a:cs typeface="Twentieth Century"/>
              <a:sym typeface="Twentieth Century"/>
            </a:endParaRPr>
          </a:p>
        </p:txBody>
      </p:sp>
      <p:sp>
        <p:nvSpPr>
          <p:cNvPr id="872" name="Google Shape;872;p70"/>
          <p:cNvSpPr txBox="1"/>
          <p:nvPr/>
        </p:nvSpPr>
        <p:spPr>
          <a:xfrm>
            <a:off x="8247529" y="6250544"/>
            <a:ext cx="18646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(Macbeth, 2006)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71"/>
          <p:cNvSpPr txBox="1"/>
          <p:nvPr>
            <p:ph type="title"/>
          </p:nvPr>
        </p:nvSpPr>
        <p:spPr>
          <a:xfrm>
            <a:off x="1141413" y="304753"/>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SOME REASONS STUDENTS DO NOT FOLLOW WHAT WE MAY CONSIDER CLEAR DIRECTIVES:</a:t>
            </a:r>
            <a:endParaRPr/>
          </a:p>
        </p:txBody>
      </p:sp>
      <p:sp>
        <p:nvSpPr>
          <p:cNvPr id="878" name="Google Shape;878;p71"/>
          <p:cNvSpPr txBox="1"/>
          <p:nvPr>
            <p:ph idx="1" type="body"/>
          </p:nvPr>
        </p:nvSpPr>
        <p:spPr>
          <a:xfrm>
            <a:off x="1141412" y="1929143"/>
            <a:ext cx="9905999" cy="4310339"/>
          </a:xfrm>
          <a:prstGeom prst="rect">
            <a:avLst/>
          </a:prstGeom>
          <a:noFill/>
          <a:ln>
            <a:noFill/>
          </a:ln>
        </p:spPr>
        <p:txBody>
          <a:bodyPr anchorCtr="0" anchor="t" bIns="45700" lIns="91425" spcFirstLastPara="1" rIns="91425" wrap="square" tIns="45700">
            <a:normAutofit/>
          </a:bodyPr>
          <a:lstStyle/>
          <a:p>
            <a:pPr indent="-234950" lvl="0" marL="228600" rtl="0" algn="l">
              <a:lnSpc>
                <a:spcPct val="100000"/>
              </a:lnSpc>
              <a:spcBef>
                <a:spcPts val="0"/>
              </a:spcBef>
              <a:spcAft>
                <a:spcPts val="0"/>
              </a:spcAft>
              <a:buClr>
                <a:schemeClr val="lt1"/>
              </a:buClr>
              <a:buSzPts val="3700"/>
              <a:buChar char="•"/>
            </a:pPr>
            <a:r>
              <a:rPr lang="en-US" sz="2960"/>
              <a:t>Cognitive load – too much information at once</a:t>
            </a:r>
            <a:endParaRPr/>
          </a:p>
          <a:p>
            <a:pPr indent="-234950" lvl="0" marL="228600" rtl="0" algn="l">
              <a:lnSpc>
                <a:spcPct val="100000"/>
              </a:lnSpc>
              <a:spcBef>
                <a:spcPts val="1000"/>
              </a:spcBef>
              <a:spcAft>
                <a:spcPts val="0"/>
              </a:spcAft>
              <a:buClr>
                <a:schemeClr val="lt1"/>
              </a:buClr>
              <a:buSzPts val="3700"/>
              <a:buChar char="•"/>
            </a:pPr>
            <a:r>
              <a:rPr lang="en-US" sz="2960"/>
              <a:t>Timing – didn’t </a:t>
            </a:r>
            <a:r>
              <a:rPr i="1" lang="en-US" sz="2960"/>
              <a:t>need</a:t>
            </a:r>
            <a:r>
              <a:rPr lang="en-US" sz="2960"/>
              <a:t> that information at the moment it was given and didn’t have that information when it was needed</a:t>
            </a:r>
            <a:endParaRPr/>
          </a:p>
          <a:p>
            <a:pPr indent="-234950" lvl="0" marL="228600" rtl="0" algn="l">
              <a:lnSpc>
                <a:spcPct val="100000"/>
              </a:lnSpc>
              <a:spcBef>
                <a:spcPts val="1000"/>
              </a:spcBef>
              <a:spcAft>
                <a:spcPts val="0"/>
              </a:spcAft>
              <a:buClr>
                <a:schemeClr val="lt1"/>
              </a:buClr>
              <a:buSzPts val="3700"/>
              <a:buChar char="•"/>
            </a:pPr>
            <a:r>
              <a:rPr lang="en-US" sz="2960"/>
              <a:t>Simply didn’t understand instructions or didn’t understand enough about the assignment at the time to make use of the instructions (needed more context to make sense of directions)</a:t>
            </a:r>
            <a:endParaRPr/>
          </a:p>
          <a:p>
            <a:pPr indent="-234950" lvl="0" marL="228600" rtl="0" algn="l">
              <a:lnSpc>
                <a:spcPct val="100000"/>
              </a:lnSpc>
              <a:spcBef>
                <a:spcPts val="1000"/>
              </a:spcBef>
              <a:spcAft>
                <a:spcPts val="0"/>
              </a:spcAft>
              <a:buClr>
                <a:schemeClr val="lt1"/>
              </a:buClr>
              <a:buSzPts val="3700"/>
              <a:buChar char="•"/>
            </a:pPr>
            <a:r>
              <a:rPr lang="en-US" sz="2960"/>
              <a:t>Instructions didn’t fit into the student’s schema of correct writing so it was discarded.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7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EXPLAIN HOW TO USE SCAFFOLDING ACTIVITIES</a:t>
            </a:r>
            <a:endParaRPr/>
          </a:p>
        </p:txBody>
      </p:sp>
      <p:sp>
        <p:nvSpPr>
          <p:cNvPr id="884" name="Google Shape;884;p72"/>
          <p:cNvSpPr txBox="1"/>
          <p:nvPr>
            <p:ph idx="1" type="body"/>
          </p:nvPr>
        </p:nvSpPr>
        <p:spPr>
          <a:xfrm>
            <a:off x="1141412" y="2249487"/>
            <a:ext cx="9905999" cy="391277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In some case studies, the students did not use the scaffolding that they created and the instructor commented on.</a:t>
            </a:r>
            <a:endParaRPr/>
          </a:p>
          <a:p>
            <a:pPr indent="-228600" lvl="1" marL="685800" rtl="0" algn="l">
              <a:lnSpc>
                <a:spcPct val="120000"/>
              </a:lnSpc>
              <a:spcBef>
                <a:spcPts val="500"/>
              </a:spcBef>
              <a:spcAft>
                <a:spcPts val="0"/>
              </a:spcAft>
              <a:buClr>
                <a:schemeClr val="lt1"/>
              </a:buClr>
              <a:buSzPts val="2500"/>
              <a:buChar char="•"/>
            </a:pPr>
            <a:r>
              <a:rPr lang="en-US"/>
              <a:t>In one example, the students wrote and revised thesis statements that they then did not use in their final papers.</a:t>
            </a:r>
            <a:endParaRPr/>
          </a:p>
          <a:p>
            <a:pPr indent="-228600" lvl="0" marL="228600" rtl="0" algn="l">
              <a:lnSpc>
                <a:spcPct val="120000"/>
              </a:lnSpc>
              <a:spcBef>
                <a:spcPts val="1000"/>
              </a:spcBef>
              <a:spcAft>
                <a:spcPts val="0"/>
              </a:spcAft>
              <a:buClr>
                <a:schemeClr val="lt1"/>
              </a:buClr>
              <a:buSzPts val="3000"/>
              <a:buChar char="•"/>
            </a:pPr>
            <a:r>
              <a:rPr lang="en-US"/>
              <a:t>One student thought it would be plagiarism to re-use the thesis statement </a:t>
            </a:r>
            <a:r>
              <a:rPr lang="en-US" sz="1700"/>
              <a:t>(Macbeth, 2006).</a:t>
            </a:r>
            <a:endParaRPr/>
          </a:p>
          <a:p>
            <a:pPr indent="-228600" lvl="0" marL="228600" rtl="0" algn="l">
              <a:lnSpc>
                <a:spcPct val="120000"/>
              </a:lnSpc>
              <a:spcBef>
                <a:spcPts val="1000"/>
              </a:spcBef>
              <a:spcAft>
                <a:spcPts val="0"/>
              </a:spcAft>
              <a:buClr>
                <a:schemeClr val="lt1"/>
              </a:buClr>
              <a:buSzPts val="3000"/>
              <a:buChar char="•"/>
            </a:pPr>
            <a:r>
              <a:rPr lang="en-US"/>
              <a:t>Be explicit and tell students to use the scaffolding in the culminating assignment!</a:t>
            </a:r>
            <a:endParaRPr/>
          </a:p>
          <a:p>
            <a:pPr indent="-38100" lvl="0" marL="228600" rtl="0" algn="l">
              <a:lnSpc>
                <a:spcPct val="120000"/>
              </a:lnSpc>
              <a:spcBef>
                <a:spcPts val="1000"/>
              </a:spcBef>
              <a:spcAft>
                <a:spcPts val="0"/>
              </a:spcAft>
              <a:buClr>
                <a:schemeClr val="lt1"/>
              </a:buClr>
              <a:buSzPts val="3000"/>
              <a:buNone/>
            </a:pPr>
            <a:r>
              <a:t/>
            </a:r>
            <a:endParaRPr/>
          </a:p>
          <a:p>
            <a:pPr indent="0" lvl="0" marL="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SCAFFOLDING – A REPRISE.</a:t>
            </a:r>
            <a:endParaRPr/>
          </a:p>
        </p:txBody>
      </p:sp>
      <p:sp>
        <p:nvSpPr>
          <p:cNvPr id="890" name="Google Shape;890;p73"/>
          <p:cNvSpPr txBox="1"/>
          <p:nvPr>
            <p:ph idx="1" type="body"/>
          </p:nvPr>
        </p:nvSpPr>
        <p:spPr>
          <a:xfrm>
            <a:off x="1141425" y="1780700"/>
            <a:ext cx="7873200" cy="4566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lt1"/>
              </a:buClr>
              <a:buSzPts val="3000"/>
              <a:buChar char="•"/>
            </a:pPr>
            <a:r>
              <a:rPr lang="en-US"/>
              <a:t>Brainstorming</a:t>
            </a:r>
            <a:endParaRPr/>
          </a:p>
          <a:p>
            <a:pPr indent="-228600" lvl="0" marL="228600" rtl="0" algn="l">
              <a:lnSpc>
                <a:spcPct val="100000"/>
              </a:lnSpc>
              <a:spcBef>
                <a:spcPts val="0"/>
              </a:spcBef>
              <a:spcAft>
                <a:spcPts val="0"/>
              </a:spcAft>
              <a:buClr>
                <a:schemeClr val="lt1"/>
              </a:buClr>
              <a:buSzPts val="3000"/>
              <a:buChar char="•"/>
            </a:pPr>
            <a:r>
              <a:rPr lang="en-US"/>
              <a:t>Modeling</a:t>
            </a:r>
            <a:endParaRPr/>
          </a:p>
          <a:p>
            <a:pPr indent="-228600" lvl="0" marL="228600" rtl="0" algn="l">
              <a:lnSpc>
                <a:spcPct val="100000"/>
              </a:lnSpc>
              <a:spcBef>
                <a:spcPts val="0"/>
              </a:spcBef>
              <a:spcAft>
                <a:spcPts val="0"/>
              </a:spcAft>
              <a:buClr>
                <a:schemeClr val="lt1"/>
              </a:buClr>
              <a:buSzPts val="3000"/>
              <a:buChar char="•"/>
            </a:pPr>
            <a:r>
              <a:rPr lang="en-US"/>
              <a:t>Sample papers</a:t>
            </a:r>
            <a:endParaRPr/>
          </a:p>
          <a:p>
            <a:pPr indent="-228600" lvl="0" marL="228600" rtl="0" algn="l">
              <a:lnSpc>
                <a:spcPct val="100000"/>
              </a:lnSpc>
              <a:spcBef>
                <a:spcPts val="0"/>
              </a:spcBef>
              <a:spcAft>
                <a:spcPts val="0"/>
              </a:spcAft>
              <a:buClr>
                <a:schemeClr val="lt1"/>
              </a:buClr>
              <a:buSzPts val="3000"/>
              <a:buChar char="•"/>
            </a:pPr>
            <a:r>
              <a:rPr lang="en-US"/>
              <a:t>Analyzing flawed and proficient texts</a:t>
            </a:r>
            <a:endParaRPr/>
          </a:p>
          <a:p>
            <a:pPr indent="-228600" lvl="0" marL="228600" rtl="0" algn="l">
              <a:lnSpc>
                <a:spcPct val="100000"/>
              </a:lnSpc>
              <a:spcBef>
                <a:spcPts val="0"/>
              </a:spcBef>
              <a:spcAft>
                <a:spcPts val="0"/>
              </a:spcAft>
              <a:buClr>
                <a:schemeClr val="lt1"/>
              </a:buClr>
              <a:buSzPts val="3000"/>
              <a:buChar char="•"/>
            </a:pPr>
            <a:r>
              <a:rPr lang="en-US"/>
              <a:t>Process approach /drafting</a:t>
            </a:r>
            <a:endParaRPr/>
          </a:p>
          <a:p>
            <a:pPr indent="-228600" lvl="0" marL="228600" rtl="0" algn="l">
              <a:lnSpc>
                <a:spcPct val="100000"/>
              </a:lnSpc>
              <a:spcBef>
                <a:spcPts val="0"/>
              </a:spcBef>
              <a:spcAft>
                <a:spcPts val="0"/>
              </a:spcAft>
              <a:buClr>
                <a:schemeClr val="lt1"/>
              </a:buClr>
              <a:buSzPts val="3000"/>
              <a:buChar char="•"/>
            </a:pPr>
            <a:r>
              <a:rPr lang="en-US"/>
              <a:t>Demonstrating composition process</a:t>
            </a:r>
            <a:endParaRPr/>
          </a:p>
          <a:p>
            <a:pPr indent="-228600" lvl="0" marL="228600" rtl="0" algn="l">
              <a:lnSpc>
                <a:spcPct val="100000"/>
              </a:lnSpc>
              <a:spcBef>
                <a:spcPts val="0"/>
              </a:spcBef>
              <a:spcAft>
                <a:spcPts val="0"/>
              </a:spcAft>
              <a:buClr>
                <a:schemeClr val="lt1"/>
              </a:buClr>
              <a:buSzPts val="3000"/>
              <a:buChar char="•"/>
            </a:pPr>
            <a:r>
              <a:rPr lang="en-US"/>
              <a:t>Co-constructing</a:t>
            </a:r>
            <a:endParaRPr/>
          </a:p>
          <a:p>
            <a:pPr indent="-228600" lvl="0" marL="228600" rtl="0" algn="l">
              <a:lnSpc>
                <a:spcPct val="100000"/>
              </a:lnSpc>
              <a:spcBef>
                <a:spcPts val="0"/>
              </a:spcBef>
              <a:spcAft>
                <a:spcPts val="0"/>
              </a:spcAft>
              <a:buClr>
                <a:schemeClr val="lt1"/>
              </a:buClr>
              <a:buSzPts val="3000"/>
              <a:buChar char="•"/>
            </a:pPr>
            <a:r>
              <a:rPr lang="en-US"/>
              <a:t>Giving language</a:t>
            </a:r>
            <a:endParaRPr/>
          </a:p>
          <a:p>
            <a:pPr indent="-228600" lvl="0" marL="228600" rtl="0" algn="l">
              <a:lnSpc>
                <a:spcPct val="100000"/>
              </a:lnSpc>
              <a:spcBef>
                <a:spcPts val="0"/>
              </a:spcBef>
              <a:spcAft>
                <a:spcPts val="0"/>
              </a:spcAft>
              <a:buClr>
                <a:schemeClr val="lt1"/>
              </a:buClr>
              <a:buSzPts val="3000"/>
              <a:buChar char="•"/>
            </a:pPr>
            <a:r>
              <a:rPr lang="en-US"/>
              <a:t> “Process” or task specific mini-assignments</a:t>
            </a:r>
            <a:endParaRPr/>
          </a:p>
          <a:p>
            <a:pPr indent="-228600" lvl="0" marL="228600" rtl="0" algn="l">
              <a:lnSpc>
                <a:spcPct val="100000"/>
              </a:lnSpc>
              <a:spcBef>
                <a:spcPts val="0"/>
              </a:spcBef>
              <a:spcAft>
                <a:spcPts val="0"/>
              </a:spcAft>
              <a:buSzPts val="2250"/>
              <a:buChar char="•"/>
            </a:pPr>
            <a:r>
              <a:rPr lang="en-US"/>
              <a:t>Outlining</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7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FINAL TIPS FOR SCAFFOLDING</a:t>
            </a:r>
            <a:endParaRPr/>
          </a:p>
        </p:txBody>
      </p:sp>
      <p:sp>
        <p:nvSpPr>
          <p:cNvPr id="896" name="Google Shape;896;p74"/>
          <p:cNvSpPr txBox="1"/>
          <p:nvPr>
            <p:ph idx="1" type="body"/>
          </p:nvPr>
        </p:nvSpPr>
        <p:spPr>
          <a:xfrm>
            <a:off x="1320705" y="2164976"/>
            <a:ext cx="9905999" cy="374276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lt1"/>
              </a:buClr>
              <a:buSzPts val="3500"/>
              <a:buChar char="•"/>
            </a:pPr>
            <a:r>
              <a:rPr lang="en-US" sz="2800"/>
              <a:t>Be creative.</a:t>
            </a:r>
            <a:endParaRPr/>
          </a:p>
          <a:p>
            <a:pPr indent="-228600" lvl="0" marL="228600" rtl="0" algn="l">
              <a:lnSpc>
                <a:spcPct val="110000"/>
              </a:lnSpc>
              <a:spcBef>
                <a:spcPts val="1000"/>
              </a:spcBef>
              <a:spcAft>
                <a:spcPts val="0"/>
              </a:spcAft>
              <a:buClr>
                <a:schemeClr val="lt1"/>
              </a:buClr>
              <a:buSzPts val="3500"/>
              <a:buChar char="•"/>
            </a:pPr>
            <a:r>
              <a:rPr lang="en-US" sz="2800"/>
              <a:t>Be specific - </a:t>
            </a:r>
            <a:endParaRPr/>
          </a:p>
          <a:p>
            <a:pPr indent="-228600" lvl="1" marL="685800" rtl="0" algn="l">
              <a:lnSpc>
                <a:spcPct val="110000"/>
              </a:lnSpc>
              <a:spcBef>
                <a:spcPts val="500"/>
              </a:spcBef>
              <a:spcAft>
                <a:spcPts val="0"/>
              </a:spcAft>
              <a:buClr>
                <a:schemeClr val="lt1"/>
              </a:buClr>
              <a:buSzPts val="3000"/>
              <a:buChar char="•"/>
            </a:pPr>
            <a:r>
              <a:rPr lang="en-US" sz="2400"/>
              <a:t>Make the scaffolding specific to your assignment.</a:t>
            </a:r>
            <a:endParaRPr/>
          </a:p>
          <a:p>
            <a:pPr indent="-228600" lvl="1" marL="685800" rtl="0" algn="l">
              <a:lnSpc>
                <a:spcPct val="110000"/>
              </a:lnSpc>
              <a:spcBef>
                <a:spcPts val="500"/>
              </a:spcBef>
              <a:spcAft>
                <a:spcPts val="0"/>
              </a:spcAft>
              <a:buClr>
                <a:schemeClr val="lt1"/>
              </a:buClr>
              <a:buSzPts val="3000"/>
              <a:buChar char="•"/>
            </a:pPr>
            <a:r>
              <a:rPr lang="en-US" sz="2400"/>
              <a:t>Ask for specific tasks that can be later incorporated into the culminating assignment.</a:t>
            </a:r>
            <a:endParaRPr/>
          </a:p>
          <a:p>
            <a:pPr indent="-228600" lvl="0" marL="228600" rtl="0" algn="l">
              <a:lnSpc>
                <a:spcPct val="110000"/>
              </a:lnSpc>
              <a:spcBef>
                <a:spcPts val="1000"/>
              </a:spcBef>
              <a:spcAft>
                <a:spcPts val="0"/>
              </a:spcAft>
              <a:buClr>
                <a:schemeClr val="lt1"/>
              </a:buClr>
              <a:buSzPts val="3500"/>
              <a:buChar char="•"/>
            </a:pPr>
            <a:r>
              <a:rPr lang="en-US" sz="2800"/>
              <a:t>Be explicit in instructing students how to use the scaffolding assignments.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75"/>
          <p:cNvSpPr txBox="1"/>
          <p:nvPr>
            <p:ph type="title"/>
          </p:nvPr>
        </p:nvSpPr>
        <p:spPr>
          <a:xfrm>
            <a:off x="1141413" y="618518"/>
            <a:ext cx="9905998" cy="9906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FEEL FREE TO CONTACT US.</a:t>
            </a:r>
            <a:endParaRPr/>
          </a:p>
        </p:txBody>
      </p:sp>
      <p:sp>
        <p:nvSpPr>
          <p:cNvPr id="902" name="Google Shape;902;p75"/>
          <p:cNvSpPr txBox="1"/>
          <p:nvPr>
            <p:ph idx="1" type="body"/>
          </p:nvPr>
        </p:nvSpPr>
        <p:spPr>
          <a:xfrm>
            <a:off x="921776" y="2021550"/>
            <a:ext cx="4458900" cy="4298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775"/>
              <a:buNone/>
            </a:pPr>
            <a:r>
              <a:rPr b="1" lang="en-US" sz="2220"/>
              <a:t>Carla Reyes, MATESL</a:t>
            </a:r>
            <a:endParaRPr sz="2220"/>
          </a:p>
          <a:p>
            <a:pPr indent="0" lvl="0" marL="0" rtl="0" algn="l">
              <a:lnSpc>
                <a:spcPct val="100000"/>
              </a:lnSpc>
              <a:spcBef>
                <a:spcPts val="0"/>
              </a:spcBef>
              <a:spcAft>
                <a:spcPts val="0"/>
              </a:spcAft>
              <a:buClr>
                <a:schemeClr val="lt1"/>
              </a:buClr>
              <a:buSzPts val="2775"/>
              <a:buNone/>
            </a:pPr>
            <a:r>
              <a:rPr i="1" lang="en-US" sz="2220"/>
              <a:t>The College of Wooster</a:t>
            </a:r>
            <a:endParaRPr sz="2220"/>
          </a:p>
          <a:p>
            <a:pPr indent="0" lvl="0" marL="0" rtl="0" algn="l">
              <a:lnSpc>
                <a:spcPct val="100000"/>
              </a:lnSpc>
              <a:spcBef>
                <a:spcPts val="0"/>
              </a:spcBef>
              <a:spcAft>
                <a:spcPts val="0"/>
              </a:spcAft>
              <a:buClr>
                <a:schemeClr val="lt1"/>
              </a:buClr>
              <a:buSzPts val="2775"/>
              <a:buNone/>
            </a:pPr>
            <a:r>
              <a:rPr lang="en-US" sz="2220"/>
              <a:t>Assistant Director, Learning Center</a:t>
            </a:r>
            <a:endParaRPr/>
          </a:p>
          <a:p>
            <a:pPr indent="0" lvl="0" marL="0" rtl="0" algn="l">
              <a:lnSpc>
                <a:spcPct val="100000"/>
              </a:lnSpc>
              <a:spcBef>
                <a:spcPts val="0"/>
              </a:spcBef>
              <a:spcAft>
                <a:spcPts val="0"/>
              </a:spcAft>
              <a:buClr>
                <a:schemeClr val="lt1"/>
              </a:buClr>
              <a:buSzPts val="2775"/>
              <a:buNone/>
            </a:pPr>
            <a:r>
              <a:rPr b="1" lang="en-US" sz="2220"/>
              <a:t>E-mail Address: </a:t>
            </a:r>
            <a:r>
              <a:rPr lang="en-US" sz="2220"/>
              <a:t>creyes@wooster.edu</a:t>
            </a:r>
            <a:endParaRPr/>
          </a:p>
          <a:p>
            <a:pPr indent="0" lvl="0" marL="0" rtl="0" algn="l">
              <a:lnSpc>
                <a:spcPct val="100000"/>
              </a:lnSpc>
              <a:spcBef>
                <a:spcPts val="0"/>
              </a:spcBef>
              <a:spcAft>
                <a:spcPts val="0"/>
              </a:spcAft>
              <a:buClr>
                <a:schemeClr val="lt1"/>
              </a:buClr>
              <a:buSzPts val="2775"/>
              <a:buNone/>
            </a:pPr>
            <a:r>
              <a:rPr b="1" lang="en-US" sz="2220"/>
              <a:t>Office Phone: 	</a:t>
            </a:r>
            <a:r>
              <a:rPr lang="en-US" sz="2220"/>
              <a:t>(330) 263-2267</a:t>
            </a:r>
            <a:endParaRPr/>
          </a:p>
          <a:p>
            <a:pPr indent="0" lvl="0" marL="0" rtl="0" algn="l">
              <a:lnSpc>
                <a:spcPct val="100000"/>
              </a:lnSpc>
              <a:spcBef>
                <a:spcPts val="0"/>
              </a:spcBef>
              <a:spcAft>
                <a:spcPts val="0"/>
              </a:spcAft>
              <a:buClr>
                <a:schemeClr val="lt1"/>
              </a:buClr>
              <a:buSzPts val="2775"/>
              <a:buNone/>
            </a:pPr>
            <a:r>
              <a:rPr lang="en-US" sz="2220"/>
              <a:t>APEX - The Learning Center, Office</a:t>
            </a:r>
            <a:endParaRPr/>
          </a:p>
          <a:p>
            <a:pPr indent="0" lvl="0" marL="0" rtl="0" algn="l">
              <a:lnSpc>
                <a:spcPct val="100000"/>
              </a:lnSpc>
              <a:spcBef>
                <a:spcPts val="0"/>
              </a:spcBef>
              <a:spcAft>
                <a:spcPts val="0"/>
              </a:spcAft>
              <a:buClr>
                <a:schemeClr val="lt1"/>
              </a:buClr>
              <a:buSzPts val="2775"/>
              <a:buNone/>
            </a:pPr>
            <a:r>
              <a:rPr b="1" lang="en-US" sz="2220"/>
              <a:t>Address</a:t>
            </a:r>
            <a:r>
              <a:rPr b="1" i="1" lang="en-US" sz="2220"/>
              <a:t>:</a:t>
            </a:r>
            <a:r>
              <a:rPr i="1" lang="en-US" sz="2220"/>
              <a:t>  </a:t>
            </a:r>
            <a:r>
              <a:rPr lang="en-US" sz="2220"/>
              <a:t>The College of Wooster</a:t>
            </a:r>
            <a:endParaRPr/>
          </a:p>
          <a:p>
            <a:pPr indent="0" lvl="0" marL="0" rtl="0" algn="l">
              <a:lnSpc>
                <a:spcPct val="100000"/>
              </a:lnSpc>
              <a:spcBef>
                <a:spcPts val="0"/>
              </a:spcBef>
              <a:spcAft>
                <a:spcPts val="0"/>
              </a:spcAft>
              <a:buClr>
                <a:schemeClr val="lt1"/>
              </a:buClr>
              <a:buSzPts val="2775"/>
              <a:buNone/>
            </a:pPr>
            <a:r>
              <a:rPr lang="en-US" sz="2220"/>
              <a:t>	APEX - The Learning Center</a:t>
            </a:r>
            <a:endParaRPr/>
          </a:p>
          <a:p>
            <a:pPr indent="0" lvl="0" marL="0" rtl="0" algn="l">
              <a:lnSpc>
                <a:spcPct val="100000"/>
              </a:lnSpc>
              <a:spcBef>
                <a:spcPts val="0"/>
              </a:spcBef>
              <a:spcAft>
                <a:spcPts val="0"/>
              </a:spcAft>
              <a:buClr>
                <a:schemeClr val="lt1"/>
              </a:buClr>
              <a:buSzPts val="2775"/>
              <a:buNone/>
            </a:pPr>
            <a:r>
              <a:rPr lang="en-US" sz="2220"/>
              <a:t>	1140 Beall Avenue</a:t>
            </a:r>
            <a:endParaRPr/>
          </a:p>
          <a:p>
            <a:pPr indent="0" lvl="0" marL="0" rtl="0" algn="l">
              <a:lnSpc>
                <a:spcPct val="100000"/>
              </a:lnSpc>
              <a:spcBef>
                <a:spcPts val="0"/>
              </a:spcBef>
              <a:spcAft>
                <a:spcPts val="0"/>
              </a:spcAft>
              <a:buClr>
                <a:schemeClr val="lt1"/>
              </a:buClr>
              <a:buSzPts val="2775"/>
              <a:buNone/>
            </a:pPr>
            <a:r>
              <a:rPr lang="en-US" sz="2220"/>
              <a:t>	Wooster, Ohio 44691</a:t>
            </a:r>
            <a:endParaRPr/>
          </a:p>
          <a:p>
            <a:pPr indent="0" lvl="0" marL="0" rtl="0" algn="l">
              <a:lnSpc>
                <a:spcPct val="100000"/>
              </a:lnSpc>
              <a:spcBef>
                <a:spcPts val="0"/>
              </a:spcBef>
              <a:spcAft>
                <a:spcPts val="0"/>
              </a:spcAft>
              <a:buClr>
                <a:schemeClr val="lt1"/>
              </a:buClr>
              <a:buSzPts val="2775"/>
              <a:buNone/>
            </a:pPr>
            <a:r>
              <a:rPr lang="en-US" sz="2220"/>
              <a:t> </a:t>
            </a:r>
            <a:endParaRPr/>
          </a:p>
          <a:p>
            <a:pPr indent="0" lvl="0" marL="0" rtl="0" algn="l">
              <a:lnSpc>
                <a:spcPct val="100000"/>
              </a:lnSpc>
              <a:spcBef>
                <a:spcPts val="0"/>
              </a:spcBef>
              <a:spcAft>
                <a:spcPts val="0"/>
              </a:spcAft>
              <a:buClr>
                <a:schemeClr val="lt1"/>
              </a:buClr>
              <a:buSzPts val="2775"/>
              <a:buNone/>
            </a:pPr>
            <a:r>
              <a:rPr lang="en-US" sz="2220"/>
              <a:t> </a:t>
            </a:r>
            <a:endParaRPr/>
          </a:p>
          <a:p>
            <a:pPr indent="0" lvl="0" marL="0" rtl="0" algn="l">
              <a:lnSpc>
                <a:spcPct val="100000"/>
              </a:lnSpc>
              <a:spcBef>
                <a:spcPts val="1000"/>
              </a:spcBef>
              <a:spcAft>
                <a:spcPts val="0"/>
              </a:spcAft>
              <a:buClr>
                <a:schemeClr val="lt1"/>
              </a:buClr>
              <a:buSzPts val="2775"/>
              <a:buNone/>
            </a:pPr>
            <a:r>
              <a:rPr b="1" lang="en-US" sz="2220"/>
              <a:t>L</a:t>
            </a:r>
            <a:endParaRPr sz="2220"/>
          </a:p>
        </p:txBody>
      </p:sp>
      <p:sp>
        <p:nvSpPr>
          <p:cNvPr id="903" name="Google Shape;903;p75"/>
          <p:cNvSpPr txBox="1"/>
          <p:nvPr/>
        </p:nvSpPr>
        <p:spPr>
          <a:xfrm>
            <a:off x="6065600" y="1845450"/>
            <a:ext cx="4981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2220"/>
              <a:buFont typeface="Arial"/>
              <a:buNone/>
            </a:pPr>
            <a:r>
              <a:rPr b="1" i="0" lang="en-US" sz="2220" u="none" cap="none" strike="noStrike">
                <a:solidFill>
                  <a:schemeClr val="lt1"/>
                </a:solidFill>
                <a:latin typeface="Twentieth Century"/>
                <a:ea typeface="Twentieth Century"/>
                <a:cs typeface="Twentieth Century"/>
                <a:sym typeface="Twentieth Century"/>
              </a:rPr>
              <a:t>Linda Weaver</a:t>
            </a:r>
            <a:endParaRPr b="0" i="0" sz="222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1" lang="en-US" sz="2220" u="none" cap="none" strike="noStrike">
                <a:solidFill>
                  <a:schemeClr val="lt1"/>
                </a:solidFill>
                <a:latin typeface="Twentieth Century"/>
                <a:ea typeface="Twentieth Century"/>
                <a:cs typeface="Twentieth Century"/>
                <a:sym typeface="Twentieth Century"/>
              </a:rPr>
              <a:t>The College of Wooster</a:t>
            </a:r>
            <a:endParaRPr b="0" i="0" sz="222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0" lang="en-US" sz="2220" u="none" cap="none" strike="noStrike">
                <a:solidFill>
                  <a:schemeClr val="lt1"/>
                </a:solidFill>
                <a:latin typeface="Twentieth Century"/>
                <a:ea typeface="Twentieth Century"/>
                <a:cs typeface="Twentieth Century"/>
                <a:sym typeface="Twentieth Century"/>
              </a:rPr>
              <a:t>Culture, Academics, and Language Consultant</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1" i="0" lang="en-US" sz="2220" u="none" cap="none" strike="noStrike">
                <a:solidFill>
                  <a:schemeClr val="lt1"/>
                </a:solidFill>
                <a:latin typeface="Twentieth Century"/>
                <a:ea typeface="Twentieth Century"/>
                <a:cs typeface="Twentieth Century"/>
                <a:sym typeface="Twentieth Century"/>
              </a:rPr>
              <a:t>E-mail Address: </a:t>
            </a:r>
            <a:r>
              <a:rPr b="0" i="0" lang="en-US" sz="2220" u="none" cap="none" strike="noStrike">
                <a:solidFill>
                  <a:schemeClr val="lt1"/>
                </a:solidFill>
                <a:latin typeface="Twentieth Century"/>
                <a:ea typeface="Twentieth Century"/>
                <a:cs typeface="Twentieth Century"/>
                <a:sym typeface="Twentieth Century"/>
              </a:rPr>
              <a:t>lweaver@wooster.edu</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1" i="0" lang="en-US" sz="2220" u="none" cap="none" strike="noStrike">
                <a:solidFill>
                  <a:schemeClr val="lt1"/>
                </a:solidFill>
                <a:latin typeface="Twentieth Century"/>
                <a:ea typeface="Twentieth Century"/>
                <a:cs typeface="Twentieth Century"/>
                <a:sym typeface="Twentieth Century"/>
              </a:rPr>
              <a:t>Office Phone: 	</a:t>
            </a:r>
            <a:r>
              <a:rPr b="0" i="0" lang="en-US" sz="2220" u="none" cap="none" strike="noStrike">
                <a:solidFill>
                  <a:schemeClr val="lt1"/>
                </a:solidFill>
                <a:latin typeface="Twentieth Century"/>
                <a:ea typeface="Twentieth Century"/>
                <a:cs typeface="Twentieth Century"/>
                <a:sym typeface="Twentieth Century"/>
              </a:rPr>
              <a:t>(330) 263-2428</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0" lang="en-US" sz="2220" u="none" cap="none" strike="noStrike">
                <a:solidFill>
                  <a:schemeClr val="lt1"/>
                </a:solidFill>
                <a:latin typeface="Twentieth Century"/>
                <a:ea typeface="Twentieth Century"/>
                <a:cs typeface="Twentieth Century"/>
                <a:sym typeface="Twentieth Century"/>
              </a:rPr>
              <a:t>APEX - The Learning Center, Office 044A</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1" i="0" lang="en-US" sz="2220" u="none" cap="none" strike="noStrike">
                <a:solidFill>
                  <a:schemeClr val="lt1"/>
                </a:solidFill>
                <a:latin typeface="Twentieth Century"/>
                <a:ea typeface="Twentieth Century"/>
                <a:cs typeface="Twentieth Century"/>
                <a:sym typeface="Twentieth Century"/>
              </a:rPr>
              <a:t>Address:</a:t>
            </a:r>
            <a:r>
              <a:rPr b="0" i="0" lang="en-US" sz="2220" u="none" cap="none" strike="noStrike">
                <a:solidFill>
                  <a:schemeClr val="lt1"/>
                </a:solidFill>
                <a:latin typeface="Twentieth Century"/>
                <a:ea typeface="Twentieth Century"/>
                <a:cs typeface="Twentieth Century"/>
                <a:sym typeface="Twentieth Century"/>
              </a:rPr>
              <a:t> </a:t>
            </a:r>
            <a:r>
              <a:rPr b="1" i="1" lang="en-US" sz="2220" u="none" cap="none" strike="noStrike">
                <a:solidFill>
                  <a:schemeClr val="lt1"/>
                </a:solidFill>
                <a:latin typeface="Twentieth Century"/>
                <a:ea typeface="Twentieth Century"/>
                <a:cs typeface="Twentieth Century"/>
                <a:sym typeface="Twentieth Century"/>
              </a:rPr>
              <a:t>:</a:t>
            </a:r>
            <a:r>
              <a:rPr b="0" i="1" lang="en-US" sz="2220" u="none" cap="none" strike="noStrike">
                <a:solidFill>
                  <a:schemeClr val="lt1"/>
                </a:solidFill>
                <a:latin typeface="Twentieth Century"/>
                <a:ea typeface="Twentieth Century"/>
                <a:cs typeface="Twentieth Century"/>
                <a:sym typeface="Twentieth Century"/>
              </a:rPr>
              <a:t>  </a:t>
            </a:r>
            <a:r>
              <a:rPr b="0" i="0" lang="en-US" sz="2220" u="none" cap="none" strike="noStrike">
                <a:solidFill>
                  <a:schemeClr val="lt1"/>
                </a:solidFill>
                <a:latin typeface="Twentieth Century"/>
                <a:ea typeface="Twentieth Century"/>
                <a:cs typeface="Twentieth Century"/>
                <a:sym typeface="Twentieth Century"/>
              </a:rPr>
              <a:t>The College of Wooster </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1" lang="en-US" sz="2220" u="none" cap="none" strike="noStrike">
                <a:solidFill>
                  <a:schemeClr val="lt1"/>
                </a:solidFill>
                <a:latin typeface="Twentieth Century"/>
                <a:ea typeface="Twentieth Century"/>
                <a:cs typeface="Twentieth Century"/>
                <a:sym typeface="Twentieth Century"/>
              </a:rPr>
              <a:t>	</a:t>
            </a:r>
            <a:r>
              <a:rPr b="0" i="0" lang="en-US" sz="2220" u="none" cap="none" strike="noStrike">
                <a:solidFill>
                  <a:schemeClr val="lt1"/>
                </a:solidFill>
                <a:latin typeface="Twentieth Century"/>
                <a:ea typeface="Twentieth Century"/>
                <a:cs typeface="Twentieth Century"/>
                <a:sym typeface="Twentieth Century"/>
              </a:rPr>
              <a:t>APEX - The Learning Center</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0" lang="en-US" sz="2220" u="none" cap="none" strike="noStrike">
                <a:solidFill>
                  <a:schemeClr val="lt1"/>
                </a:solidFill>
                <a:latin typeface="Twentieth Century"/>
                <a:ea typeface="Twentieth Century"/>
                <a:cs typeface="Twentieth Century"/>
                <a:sym typeface="Twentieth Century"/>
              </a:rPr>
              <a:t>	1140 Beall Avenue</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20"/>
              <a:buFont typeface="Arial"/>
              <a:buNone/>
            </a:pPr>
            <a:r>
              <a:rPr b="0" i="0" lang="en-US" sz="2220" u="none" cap="none" strike="noStrike">
                <a:solidFill>
                  <a:schemeClr val="lt1"/>
                </a:solidFill>
                <a:latin typeface="Twentieth Century"/>
                <a:ea typeface="Twentieth Century"/>
                <a:cs typeface="Twentieth Century"/>
                <a:sym typeface="Twentieth Century"/>
              </a:rPr>
              <a:t>	Wooster, Ohio 44691</a:t>
            </a:r>
            <a:endParaRPr b="0" i="0" sz="2400" u="none" cap="none" strike="noStrike">
              <a:solidFill>
                <a:schemeClr val="lt1"/>
              </a:solidFill>
              <a:latin typeface="Twentieth Century"/>
              <a:ea typeface="Twentieth Century"/>
              <a:cs typeface="Twentieth Century"/>
              <a:sym typeface="Twentieth Century"/>
            </a:endParaRPr>
          </a:p>
          <a:p>
            <a:pPr indent="-52387" lvl="0" marL="228600" marR="0" rtl="0" algn="l">
              <a:lnSpc>
                <a:spcPct val="100000"/>
              </a:lnSpc>
              <a:spcBef>
                <a:spcPts val="1000"/>
              </a:spcBef>
              <a:spcAft>
                <a:spcPts val="0"/>
              </a:spcAft>
              <a:buClr>
                <a:srgbClr val="000000"/>
              </a:buClr>
              <a:buSzPts val="2220"/>
              <a:buFont typeface="Arial"/>
              <a:buNone/>
            </a:pPr>
            <a:r>
              <a:t/>
            </a:r>
            <a:endParaRPr b="0" i="0" sz="222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PERFORMANCE DISCREPANCY MODEL</a:t>
            </a:r>
            <a:endParaRPr/>
          </a:p>
        </p:txBody>
      </p:sp>
      <p:sp>
        <p:nvSpPr>
          <p:cNvPr id="340" name="Google Shape;340;p8"/>
          <p:cNvSpPr txBox="1"/>
          <p:nvPr>
            <p:ph idx="1" type="body"/>
          </p:nvPr>
        </p:nvSpPr>
        <p:spPr>
          <a:xfrm>
            <a:off x="1621025" y="2271899"/>
            <a:ext cx="8329800"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The Performance Discrepancy Model on the next slide can be used in many contexts (business, education, etc.) to determine why  an individual may not be performing up to expectations.  </a:t>
            </a:r>
            <a:endParaRPr/>
          </a:p>
          <a:p>
            <a:pPr indent="-228600" lvl="0" marL="228600" rtl="0" algn="l">
              <a:lnSpc>
                <a:spcPct val="120000"/>
              </a:lnSpc>
              <a:spcBef>
                <a:spcPts val="1000"/>
              </a:spcBef>
              <a:spcAft>
                <a:spcPts val="0"/>
              </a:spcAft>
              <a:buClr>
                <a:schemeClr val="lt1"/>
              </a:buClr>
              <a:buSzPts val="3000"/>
              <a:buChar char="•"/>
            </a:pPr>
            <a:r>
              <a:rPr lang="en-US"/>
              <a:t>This identification can then be used to remedy the discrepancy.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9"/>
          <p:cNvSpPr txBox="1"/>
          <p:nvPr>
            <p:ph type="title"/>
          </p:nvPr>
        </p:nvSpPr>
        <p:spPr>
          <a:xfrm>
            <a:off x="1253380" y="307910"/>
            <a:ext cx="8067902" cy="9050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PERFORMANCE DISCREPANCY MODEL</a:t>
            </a:r>
            <a:endParaRPr/>
          </a:p>
        </p:txBody>
      </p:sp>
      <p:sp>
        <p:nvSpPr>
          <p:cNvPr id="346" name="Google Shape;346;p9"/>
          <p:cNvSpPr txBox="1"/>
          <p:nvPr>
            <p:ph idx="1" type="body"/>
          </p:nvPr>
        </p:nvSpPr>
        <p:spPr>
          <a:xfrm>
            <a:off x="1505350" y="1092500"/>
            <a:ext cx="9756600" cy="5256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500"/>
              <a:buNone/>
            </a:pPr>
            <a:r>
              <a:rPr lang="en-US" sz="2000"/>
              <a:t>1. Is the performance important?			No:  Drop</a:t>
            </a:r>
            <a:endParaRPr/>
          </a:p>
          <a:p>
            <a:pPr indent="0" lvl="0" marL="0" rtl="0" algn="l">
              <a:lnSpc>
                <a:spcPct val="100000"/>
              </a:lnSpc>
              <a:spcBef>
                <a:spcPts val="0"/>
              </a:spcBef>
              <a:spcAft>
                <a:spcPts val="0"/>
              </a:spcAft>
              <a:buClr>
                <a:schemeClr val="lt1"/>
              </a:buClr>
              <a:buSzPts val="2500"/>
              <a:buNone/>
            </a:pPr>
            <a:r>
              <a:rPr b="1" lang="en-US" sz="2000"/>
              <a:t>      </a:t>
            </a:r>
            <a:r>
              <a:rPr i="1" lang="en-US" sz="2000"/>
              <a:t>(Pick your battles!)</a:t>
            </a:r>
            <a:r>
              <a:rPr lang="en-US" sz="2000"/>
              <a:t>						Yes:  Continue</a:t>
            </a:r>
            <a:endParaRPr/>
          </a:p>
          <a:p>
            <a:pPr indent="0" lvl="0" marL="0" rtl="0" algn="l">
              <a:lnSpc>
                <a:spcPct val="100000"/>
              </a:lnSpc>
              <a:spcBef>
                <a:spcPts val="0"/>
              </a:spcBef>
              <a:spcAft>
                <a:spcPts val="0"/>
              </a:spcAft>
              <a:buClr>
                <a:schemeClr val="lt1"/>
              </a:buClr>
              <a:buSzPts val="1000"/>
              <a:buNone/>
            </a:pPr>
            <a:r>
              <a:rPr lang="en-US" sz="800"/>
              <a:t> </a:t>
            </a:r>
            <a:endParaRPr/>
          </a:p>
          <a:p>
            <a:pPr indent="0" lvl="0" marL="0" rtl="0" algn="l">
              <a:lnSpc>
                <a:spcPct val="100000"/>
              </a:lnSpc>
              <a:spcBef>
                <a:spcPts val="0"/>
              </a:spcBef>
              <a:spcAft>
                <a:spcPts val="0"/>
              </a:spcAft>
              <a:buClr>
                <a:schemeClr val="lt1"/>
              </a:buClr>
              <a:buSzPts val="2500"/>
              <a:buNone/>
            </a:pPr>
            <a:r>
              <a:rPr lang="en-US" sz="2000"/>
              <a:t>2. Has the expectation been clearly communicated?	</a:t>
            </a:r>
            <a:endParaRPr/>
          </a:p>
          <a:p>
            <a:pPr indent="0" lvl="0" marL="0" rtl="0" algn="l">
              <a:lnSpc>
                <a:spcPct val="100000"/>
              </a:lnSpc>
              <a:spcBef>
                <a:spcPts val="0"/>
              </a:spcBef>
              <a:spcAft>
                <a:spcPts val="0"/>
              </a:spcAft>
              <a:buClr>
                <a:schemeClr val="lt1"/>
              </a:buClr>
              <a:buSzPts val="2500"/>
              <a:buNone/>
            </a:pPr>
            <a:r>
              <a:rPr lang="en-US" sz="2000"/>
              <a:t>No:  Communicate expectation clearly (who is to do it, what is to be done, when, how?)</a:t>
            </a:r>
            <a:endParaRPr/>
          </a:p>
          <a:p>
            <a:pPr indent="0" lvl="0" marL="0" rtl="0" algn="l">
              <a:lnSpc>
                <a:spcPct val="100000"/>
              </a:lnSpc>
              <a:spcBef>
                <a:spcPts val="0"/>
              </a:spcBef>
              <a:spcAft>
                <a:spcPts val="0"/>
              </a:spcAft>
              <a:buClr>
                <a:schemeClr val="lt1"/>
              </a:buClr>
              <a:buSzPts val="2500"/>
              <a:buNone/>
            </a:pPr>
            <a:r>
              <a:rPr lang="en-US" sz="2000"/>
              <a:t>Yes:  Continue</a:t>
            </a:r>
            <a:endParaRPr/>
          </a:p>
          <a:p>
            <a:pPr indent="0" lvl="0" marL="0" rtl="0" algn="l">
              <a:lnSpc>
                <a:spcPct val="100000"/>
              </a:lnSpc>
              <a:spcBef>
                <a:spcPts val="0"/>
              </a:spcBef>
              <a:spcAft>
                <a:spcPts val="0"/>
              </a:spcAft>
              <a:buClr>
                <a:schemeClr val="lt1"/>
              </a:buClr>
              <a:buSzPts val="1000"/>
              <a:buNone/>
            </a:pPr>
            <a:r>
              <a:rPr lang="en-US" sz="800"/>
              <a:t> </a:t>
            </a:r>
            <a:endParaRPr/>
          </a:p>
          <a:p>
            <a:pPr indent="0" lvl="0" marL="0" rtl="0" algn="l">
              <a:lnSpc>
                <a:spcPct val="100000"/>
              </a:lnSpc>
              <a:spcBef>
                <a:spcPts val="0"/>
              </a:spcBef>
              <a:spcAft>
                <a:spcPts val="0"/>
              </a:spcAft>
              <a:buClr>
                <a:schemeClr val="lt1"/>
              </a:buClr>
              <a:buSzPts val="2500"/>
              <a:buNone/>
            </a:pPr>
            <a:r>
              <a:rPr lang="en-US" sz="2000"/>
              <a:t>3.  Is nonperformance due to a medical condition?	Yes:  Treat medical condition.</a:t>
            </a:r>
            <a:endParaRPr/>
          </a:p>
          <a:p>
            <a:pPr indent="0" lvl="0" marL="0" rtl="0" algn="l">
              <a:lnSpc>
                <a:spcPct val="100000"/>
              </a:lnSpc>
              <a:spcBef>
                <a:spcPts val="0"/>
              </a:spcBef>
              <a:spcAft>
                <a:spcPts val="0"/>
              </a:spcAft>
              <a:buClr>
                <a:schemeClr val="lt1"/>
              </a:buClr>
              <a:buSzPts val="2500"/>
              <a:buNone/>
            </a:pPr>
            <a:r>
              <a:rPr lang="en-US" sz="2000"/>
              <a:t>      </a:t>
            </a:r>
            <a:r>
              <a:rPr i="1" lang="en-US" sz="2000"/>
              <a:t>(e.g. depression, ADHD, etc.)</a:t>
            </a:r>
            <a:r>
              <a:rPr b="1" i="1" lang="en-US" sz="2000"/>
              <a:t>					</a:t>
            </a:r>
            <a:r>
              <a:rPr lang="en-US" sz="2000"/>
              <a:t>No:  Continue</a:t>
            </a:r>
            <a:endParaRPr/>
          </a:p>
          <a:p>
            <a:pPr indent="0" lvl="0" marL="0" rtl="0" algn="l">
              <a:lnSpc>
                <a:spcPct val="100000"/>
              </a:lnSpc>
              <a:spcBef>
                <a:spcPts val="0"/>
              </a:spcBef>
              <a:spcAft>
                <a:spcPts val="0"/>
              </a:spcAft>
              <a:buClr>
                <a:schemeClr val="lt1"/>
              </a:buClr>
              <a:buSzPts val="1000"/>
              <a:buNone/>
            </a:pPr>
            <a:r>
              <a:rPr lang="en-US" sz="800"/>
              <a:t> </a:t>
            </a:r>
            <a:endParaRPr/>
          </a:p>
          <a:p>
            <a:pPr indent="0" lvl="0" marL="0" rtl="0" algn="l">
              <a:lnSpc>
                <a:spcPct val="100000"/>
              </a:lnSpc>
              <a:spcBef>
                <a:spcPts val="0"/>
              </a:spcBef>
              <a:spcAft>
                <a:spcPts val="0"/>
              </a:spcAft>
              <a:buClr>
                <a:schemeClr val="lt1"/>
              </a:buClr>
              <a:buSzPts val="2500"/>
              <a:buNone/>
            </a:pPr>
            <a:r>
              <a:rPr lang="en-US" sz="2000"/>
              <a:t>4. Is nonperformance due to a lack of skill?		Yes:  Teach the skill</a:t>
            </a:r>
            <a:endParaRPr/>
          </a:p>
          <a:p>
            <a:pPr indent="0" lvl="0" marL="0" rtl="0" algn="l">
              <a:lnSpc>
                <a:spcPct val="100000"/>
              </a:lnSpc>
              <a:spcBef>
                <a:spcPts val="0"/>
              </a:spcBef>
              <a:spcAft>
                <a:spcPts val="0"/>
              </a:spcAft>
              <a:buClr>
                <a:schemeClr val="lt1"/>
              </a:buClr>
              <a:buSzPts val="2500"/>
              <a:buNone/>
            </a:pPr>
            <a:r>
              <a:rPr i="1" lang="en-US" sz="2000"/>
              <a:t>     (e.g. social skills, anger management)</a:t>
            </a:r>
            <a:r>
              <a:rPr b="1" lang="en-US" sz="2000"/>
              <a:t>	</a:t>
            </a:r>
            <a:r>
              <a:rPr lang="en-US" sz="2000"/>
              <a:t>	 	No:  Continue</a:t>
            </a:r>
            <a:endParaRPr/>
          </a:p>
          <a:p>
            <a:pPr indent="0" lvl="0" marL="0" rtl="0" algn="l">
              <a:lnSpc>
                <a:spcPct val="100000"/>
              </a:lnSpc>
              <a:spcBef>
                <a:spcPts val="0"/>
              </a:spcBef>
              <a:spcAft>
                <a:spcPts val="0"/>
              </a:spcAft>
              <a:buClr>
                <a:schemeClr val="lt1"/>
              </a:buClr>
              <a:buSzPts val="2500"/>
              <a:buNone/>
            </a:pPr>
            <a:r>
              <a:rPr lang="en-US" sz="2000"/>
              <a:t> </a:t>
            </a:r>
            <a:endParaRPr/>
          </a:p>
          <a:p>
            <a:pPr indent="0" lvl="0" marL="0" rtl="0" algn="l">
              <a:lnSpc>
                <a:spcPct val="100000"/>
              </a:lnSpc>
              <a:spcBef>
                <a:spcPts val="0"/>
              </a:spcBef>
              <a:spcAft>
                <a:spcPts val="0"/>
              </a:spcAft>
              <a:buClr>
                <a:schemeClr val="lt1"/>
              </a:buClr>
              <a:buSzPts val="2500"/>
              <a:buNone/>
            </a:pPr>
            <a:r>
              <a:rPr lang="en-US" sz="2000"/>
              <a:t>5.  Is nonperformance due to a lack of resources?	Yes:  Provide resources</a:t>
            </a:r>
            <a:endParaRPr/>
          </a:p>
          <a:p>
            <a:pPr indent="0" lvl="0" marL="0" rtl="0" algn="l">
              <a:lnSpc>
                <a:spcPct val="100000"/>
              </a:lnSpc>
              <a:spcBef>
                <a:spcPts val="0"/>
              </a:spcBef>
              <a:spcAft>
                <a:spcPts val="0"/>
              </a:spcAft>
              <a:buClr>
                <a:schemeClr val="lt1"/>
              </a:buClr>
              <a:buSzPts val="2500"/>
              <a:buNone/>
            </a:pPr>
            <a:r>
              <a:rPr i="1" lang="en-US" sz="2000"/>
              <a:t>     (e.g. lack of finances, time, equipment)</a:t>
            </a:r>
            <a:r>
              <a:rPr b="1" i="1" lang="en-US" sz="2000"/>
              <a:t>	</a:t>
            </a:r>
            <a:r>
              <a:rPr lang="en-US" sz="2000"/>
              <a:t>	 	No:  Continue</a:t>
            </a:r>
            <a:endParaRPr/>
          </a:p>
          <a:p>
            <a:pPr indent="0" lvl="0" marL="0" rtl="0" algn="l">
              <a:lnSpc>
                <a:spcPct val="100000"/>
              </a:lnSpc>
              <a:spcBef>
                <a:spcPts val="0"/>
              </a:spcBef>
              <a:spcAft>
                <a:spcPts val="0"/>
              </a:spcAft>
              <a:buClr>
                <a:schemeClr val="lt1"/>
              </a:buClr>
              <a:buSzPts val="2500"/>
              <a:buNone/>
            </a:pPr>
            <a:r>
              <a:t/>
            </a:r>
            <a:endParaRPr sz="2000"/>
          </a:p>
          <a:p>
            <a:pPr indent="0" lvl="0" marL="0" rtl="0" algn="l">
              <a:lnSpc>
                <a:spcPct val="100000"/>
              </a:lnSpc>
              <a:spcBef>
                <a:spcPts val="0"/>
              </a:spcBef>
              <a:spcAft>
                <a:spcPts val="0"/>
              </a:spcAft>
              <a:buClr>
                <a:schemeClr val="lt1"/>
              </a:buClr>
              <a:buSzPts val="2500"/>
              <a:buNone/>
            </a:pPr>
            <a:r>
              <a:rPr lang="en-US" sz="2000"/>
              <a:t>6. Is nonperformance due to a lack of cultural knowledge?	Yes: Remedy????!!!?!?!!?!!!?</a:t>
            </a:r>
            <a:endParaRPr/>
          </a:p>
          <a:p>
            <a:pPr indent="0" lvl="0" marL="0" rtl="0" algn="l">
              <a:lnSpc>
                <a:spcPct val="100000"/>
              </a:lnSpc>
              <a:spcBef>
                <a:spcPts val="0"/>
              </a:spcBef>
              <a:spcAft>
                <a:spcPts val="0"/>
              </a:spcAft>
              <a:buClr>
                <a:schemeClr val="lt1"/>
              </a:buClr>
              <a:buSzPts val="2500"/>
              <a:buNone/>
            </a:pPr>
            <a:r>
              <a:rPr i="1" lang="en-US" sz="2000"/>
              <a:t>(e.g. lack of background knowledge, outsider status)</a:t>
            </a:r>
            <a:endParaRPr i="1" sz="1100"/>
          </a:p>
        </p:txBody>
      </p:sp>
      <p:cxnSp>
        <p:nvCxnSpPr>
          <p:cNvPr id="347" name="Google Shape;347;p9"/>
          <p:cNvCxnSpPr/>
          <p:nvPr/>
        </p:nvCxnSpPr>
        <p:spPr>
          <a:xfrm>
            <a:off x="1511559" y="1800808"/>
            <a:ext cx="9750490" cy="0"/>
          </a:xfrm>
          <a:prstGeom prst="straightConnector1">
            <a:avLst/>
          </a:prstGeom>
          <a:noFill/>
          <a:ln cap="flat" cmpd="sng" w="19050">
            <a:solidFill>
              <a:schemeClr val="lt1"/>
            </a:solidFill>
            <a:prstDash val="solid"/>
            <a:round/>
            <a:headEnd len="sm" w="sm" type="none"/>
            <a:tailEnd len="sm" w="sm" type="none"/>
          </a:ln>
        </p:spPr>
      </p:cxnSp>
      <p:cxnSp>
        <p:nvCxnSpPr>
          <p:cNvPr id="348" name="Google Shape;348;p9"/>
          <p:cNvCxnSpPr/>
          <p:nvPr/>
        </p:nvCxnSpPr>
        <p:spPr>
          <a:xfrm>
            <a:off x="1505339" y="2848947"/>
            <a:ext cx="9756710" cy="0"/>
          </a:xfrm>
          <a:prstGeom prst="straightConnector1">
            <a:avLst/>
          </a:prstGeom>
          <a:noFill/>
          <a:ln cap="flat" cmpd="sng" w="19050">
            <a:solidFill>
              <a:schemeClr val="lt1"/>
            </a:solidFill>
            <a:prstDash val="solid"/>
            <a:round/>
            <a:headEnd len="sm" w="sm" type="none"/>
            <a:tailEnd len="sm" w="sm" type="none"/>
          </a:ln>
        </p:spPr>
      </p:cxnSp>
      <p:cxnSp>
        <p:nvCxnSpPr>
          <p:cNvPr id="349" name="Google Shape;349;p9"/>
          <p:cNvCxnSpPr/>
          <p:nvPr/>
        </p:nvCxnSpPr>
        <p:spPr>
          <a:xfrm>
            <a:off x="1505339" y="3598506"/>
            <a:ext cx="9756710" cy="0"/>
          </a:xfrm>
          <a:prstGeom prst="straightConnector1">
            <a:avLst/>
          </a:prstGeom>
          <a:noFill/>
          <a:ln cap="flat" cmpd="sng" w="19050">
            <a:solidFill>
              <a:schemeClr val="lt1"/>
            </a:solidFill>
            <a:prstDash val="solid"/>
            <a:round/>
            <a:headEnd len="sm" w="sm" type="none"/>
            <a:tailEnd len="sm" w="sm" type="none"/>
          </a:ln>
        </p:spPr>
      </p:cxnSp>
      <p:cxnSp>
        <p:nvCxnSpPr>
          <p:cNvPr id="350" name="Google Shape;350;p9"/>
          <p:cNvCxnSpPr/>
          <p:nvPr/>
        </p:nvCxnSpPr>
        <p:spPr>
          <a:xfrm>
            <a:off x="1505339" y="4410270"/>
            <a:ext cx="9756710" cy="0"/>
          </a:xfrm>
          <a:prstGeom prst="straightConnector1">
            <a:avLst/>
          </a:prstGeom>
          <a:noFill/>
          <a:ln cap="flat" cmpd="sng" w="19050">
            <a:solidFill>
              <a:schemeClr val="lt1"/>
            </a:solidFill>
            <a:prstDash val="solid"/>
            <a:round/>
            <a:headEnd len="sm" w="sm" type="none"/>
            <a:tailEnd len="sm" w="sm" type="none"/>
          </a:ln>
        </p:spPr>
      </p:cxnSp>
      <p:cxnSp>
        <p:nvCxnSpPr>
          <p:cNvPr id="351" name="Google Shape;351;p9"/>
          <p:cNvCxnSpPr/>
          <p:nvPr/>
        </p:nvCxnSpPr>
        <p:spPr>
          <a:xfrm>
            <a:off x="1505339" y="5352661"/>
            <a:ext cx="975671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2019-11-02T13:44:42Z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0x0101007CAD9F36948F3945815E05783CFFC062</vt:lpwstr>
  </property>
</Properties>
</file>