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embeddedFontLst>
    <p:embeddedFont>
      <p:font typeface="Calibri" panose="020F0502020204030204" pitchFamily="34" charset="0"/>
      <p:regular r:id="rId27"/>
      <p:bold r:id="rId28"/>
      <p:italic r:id="rId29"/>
      <p:boldItalic r:id="rId30"/>
    </p:embeddedFont>
    <p:embeddedFont>
      <p:font typeface="Nunito" pitchFamily="2" charset="77"/>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650cc69224_0_4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650cc69224_0_4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650cc69224_0_4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650cc69224_0_4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6f8c1bb69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6f8c1bb69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6fca686f6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6fca686f6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6f98d0e4f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6f98d0e4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6fca686f6a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6fca686f6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6f98d0e4f4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6f98d0e4f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6f98d0e4f4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6f98d0e4f4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6f98d0e4f4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6f98d0e4f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6f98d0e4f4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6f98d0e4f4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70962b354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70962b354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6f98d0e4f4_0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6f98d0e4f4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6573cb205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6573cb205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6f98d0e4f4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6f98d0e4f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6573cb205d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6573cb205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cd1dcc572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gcd1dcc572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650cc69224_0_4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650cc69224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6573cb205d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6573cb205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650cc69224_0_4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650cc69224_0_4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6fb87174a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6fb87174a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650cc69224_0_4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650cc69224_0_4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650cc69224_0_4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650cc69224_0_4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6fa7460c3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6fa7460c3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noAutofit/>
          </a:bodyPr>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nytimes.com/2019/10/08/opinion/artificial-intelligence.html"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0" y="1325925"/>
            <a:ext cx="5361300" cy="1440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a:t>Vocabulary and Mini Grammar Lessons</a:t>
            </a:r>
            <a:endParaRPr b="1"/>
          </a:p>
        </p:txBody>
      </p:sp>
      <p:sp>
        <p:nvSpPr>
          <p:cNvPr id="129" name="Google Shape;129;p13"/>
          <p:cNvSpPr txBox="1">
            <a:spLocks noGrp="1"/>
          </p:cNvSpPr>
          <p:nvPr>
            <p:ph type="subTitle" idx="1"/>
          </p:nvPr>
        </p:nvSpPr>
        <p:spPr>
          <a:xfrm>
            <a:off x="1289225" y="2766525"/>
            <a:ext cx="6674400" cy="116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800"/>
              <a:t>Lynn Ishikawa, DePauw University</a:t>
            </a:r>
            <a:endParaRPr sz="1800"/>
          </a:p>
          <a:p>
            <a:pPr marL="0" lvl="0" indent="0" algn="ctr" rtl="0">
              <a:spcBef>
                <a:spcPts val="0"/>
              </a:spcBef>
              <a:spcAft>
                <a:spcPts val="0"/>
              </a:spcAft>
              <a:buNone/>
            </a:pPr>
            <a:r>
              <a:rPr lang="en" sz="1800"/>
              <a:t>Workshop on Teaching Writing to Multilingual International Students</a:t>
            </a:r>
            <a:endParaRPr sz="1800"/>
          </a:p>
          <a:p>
            <a:pPr marL="0" lvl="0" indent="0" algn="ctr" rtl="0">
              <a:spcBef>
                <a:spcPts val="0"/>
              </a:spcBef>
              <a:spcAft>
                <a:spcPts val="0"/>
              </a:spcAft>
              <a:buNone/>
            </a:pPr>
            <a:r>
              <a:rPr lang="en" sz="1800"/>
              <a:t>College of Wooster, November 1-3, 2019</a:t>
            </a:r>
            <a:endParaRPr sz="1800"/>
          </a:p>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xfrm>
            <a:off x="819150" y="845600"/>
            <a:ext cx="7505700" cy="572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Changing the way we think about error</a:t>
            </a:r>
            <a:endParaRPr b="1"/>
          </a:p>
        </p:txBody>
      </p:sp>
      <p:sp>
        <p:nvSpPr>
          <p:cNvPr id="183" name="Google Shape;183;p22"/>
          <p:cNvSpPr txBox="1">
            <a:spLocks noGrp="1"/>
          </p:cNvSpPr>
          <p:nvPr>
            <p:ph type="body" idx="1"/>
          </p:nvPr>
        </p:nvSpPr>
        <p:spPr>
          <a:xfrm>
            <a:off x="819150" y="1417700"/>
            <a:ext cx="7505700" cy="30207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SzPts val="1700"/>
              <a:buChar char="●"/>
            </a:pPr>
            <a:r>
              <a:rPr lang="en" sz="1700">
                <a:solidFill>
                  <a:srgbClr val="000000"/>
                </a:solidFill>
              </a:rPr>
              <a:t>Focus on awareness over performance </a:t>
            </a:r>
            <a:r>
              <a:rPr lang="en" sz="1700"/>
              <a:t>(</a:t>
            </a:r>
            <a:r>
              <a:rPr lang="en" sz="1700">
                <a:solidFill>
                  <a:srgbClr val="000000"/>
                </a:solidFill>
              </a:rPr>
              <a:t>Ellis, 2002). “Errors are both a natural and inevitable consequence of the process of [language] acquisition” (p. 22)</a:t>
            </a:r>
            <a:endParaRPr sz="1700">
              <a:solidFill>
                <a:srgbClr val="000000"/>
              </a:solidFill>
            </a:endParaRPr>
          </a:p>
          <a:p>
            <a:pPr marL="457200" lvl="0" indent="-336550" algn="l" rtl="0">
              <a:spcBef>
                <a:spcPts val="0"/>
              </a:spcBef>
              <a:spcAft>
                <a:spcPts val="0"/>
              </a:spcAft>
              <a:buClr>
                <a:srgbClr val="000000"/>
              </a:buClr>
              <a:buSzPts val="1700"/>
              <a:buChar char="●"/>
            </a:pPr>
            <a:r>
              <a:rPr lang="en" sz="1700">
                <a:solidFill>
                  <a:srgbClr val="000000"/>
                </a:solidFill>
              </a:rPr>
              <a:t>Teach students the conventions of the discipline when it will help them communicate meaning, but value students’ unique voice over standards and conventions</a:t>
            </a:r>
            <a:endParaRPr sz="1700">
              <a:solidFill>
                <a:srgbClr val="000000"/>
              </a:solidFill>
            </a:endParaRPr>
          </a:p>
          <a:p>
            <a:pPr marL="457200" lvl="0" indent="-336550" algn="l" rtl="0">
              <a:spcBef>
                <a:spcPts val="0"/>
              </a:spcBef>
              <a:spcAft>
                <a:spcPts val="0"/>
              </a:spcAft>
              <a:buClr>
                <a:srgbClr val="000000"/>
              </a:buClr>
              <a:buSzPts val="1700"/>
              <a:buChar char="●"/>
            </a:pPr>
            <a:r>
              <a:rPr lang="en" sz="1700">
                <a:solidFill>
                  <a:srgbClr val="000000"/>
                </a:solidFill>
              </a:rPr>
              <a:t>The goal is to help Ss make choices about “grammar for rhetorical purposes rather than to simply conform to an expected standard” (Balester, 2012, p. 73)</a:t>
            </a:r>
            <a:endParaRPr sz="1700">
              <a:solidFill>
                <a:srgbClr val="000000"/>
              </a:solidFill>
            </a:endParaRPr>
          </a:p>
          <a:p>
            <a:pPr marL="457200" lvl="0" indent="-336550" algn="l" rtl="0">
              <a:spcBef>
                <a:spcPts val="0"/>
              </a:spcBef>
              <a:spcAft>
                <a:spcPts val="0"/>
              </a:spcAft>
              <a:buClr>
                <a:srgbClr val="000000"/>
              </a:buClr>
              <a:buSzPts val="1700"/>
              <a:buChar char="●"/>
            </a:pPr>
            <a:r>
              <a:rPr lang="en" sz="1700">
                <a:solidFill>
                  <a:srgbClr val="000000"/>
                </a:solidFill>
              </a:rPr>
              <a:t>Focus on readability and rhetorical effectiveness rather than error, standards, and rules (Balester, 2012, p. 74)</a:t>
            </a:r>
            <a:endParaRPr sz="17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3"/>
          <p:cNvSpPr txBox="1">
            <a:spLocks noGrp="1"/>
          </p:cNvSpPr>
          <p:nvPr>
            <p:ph type="title"/>
          </p:nvPr>
        </p:nvSpPr>
        <p:spPr>
          <a:xfrm>
            <a:off x="819150" y="845600"/>
            <a:ext cx="7505700" cy="873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b="1"/>
              <a:t>Incorporating language work into a writing course: What do students need?</a:t>
            </a:r>
            <a:endParaRPr sz="2400" b="1"/>
          </a:p>
        </p:txBody>
      </p:sp>
      <p:sp>
        <p:nvSpPr>
          <p:cNvPr id="189" name="Google Shape;189;p23"/>
          <p:cNvSpPr txBox="1">
            <a:spLocks noGrp="1"/>
          </p:cNvSpPr>
          <p:nvPr>
            <p:ph type="body" idx="1"/>
          </p:nvPr>
        </p:nvSpPr>
        <p:spPr>
          <a:xfrm>
            <a:off x="819150" y="1718900"/>
            <a:ext cx="7505700" cy="27198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Clr>
                <a:srgbClr val="000000"/>
              </a:buClr>
              <a:buSzPts val="1600"/>
              <a:buChar char="●"/>
            </a:pPr>
            <a:r>
              <a:rPr lang="en" sz="1600">
                <a:solidFill>
                  <a:srgbClr val="000000"/>
                </a:solidFill>
              </a:rPr>
              <a:t>Incorporating language work into a writing syllabus (Ferris, 2018, p. 96)</a:t>
            </a:r>
            <a:endParaRPr sz="1600">
              <a:solidFill>
                <a:srgbClr val="000000"/>
              </a:solidFill>
            </a:endParaRPr>
          </a:p>
          <a:p>
            <a:pPr marL="914400" lvl="1" indent="-330200" algn="l" rtl="0">
              <a:spcBef>
                <a:spcPts val="0"/>
              </a:spcBef>
              <a:spcAft>
                <a:spcPts val="0"/>
              </a:spcAft>
              <a:buClr>
                <a:srgbClr val="000000"/>
              </a:buClr>
              <a:buSzPts val="1600"/>
              <a:buChar char="○"/>
            </a:pPr>
            <a:r>
              <a:rPr lang="en" sz="1600">
                <a:solidFill>
                  <a:srgbClr val="000000"/>
                </a:solidFill>
              </a:rPr>
              <a:t>During discussion of a reading (e.g. What language choices did the author make and why?</a:t>
            </a:r>
            <a:endParaRPr sz="1600">
              <a:solidFill>
                <a:srgbClr val="000000"/>
              </a:solidFill>
            </a:endParaRPr>
          </a:p>
          <a:p>
            <a:pPr marL="914400" lvl="1" indent="-330200" algn="l" rtl="0">
              <a:spcBef>
                <a:spcPts val="0"/>
              </a:spcBef>
              <a:spcAft>
                <a:spcPts val="0"/>
              </a:spcAft>
              <a:buClr>
                <a:srgbClr val="000000"/>
              </a:buClr>
              <a:buSzPts val="1600"/>
              <a:buChar char="○"/>
            </a:pPr>
            <a:r>
              <a:rPr lang="en" sz="1600">
                <a:solidFill>
                  <a:srgbClr val="000000"/>
                </a:solidFill>
              </a:rPr>
              <a:t>When introducing a writing assignment (e.g. What language should students use in this paper?)</a:t>
            </a:r>
            <a:endParaRPr sz="1600">
              <a:solidFill>
                <a:srgbClr val="000000"/>
              </a:solidFill>
            </a:endParaRPr>
          </a:p>
          <a:p>
            <a:pPr marL="914400" lvl="1" indent="-330200" algn="l" rtl="0">
              <a:spcBef>
                <a:spcPts val="0"/>
              </a:spcBef>
              <a:spcAft>
                <a:spcPts val="0"/>
              </a:spcAft>
              <a:buClr>
                <a:srgbClr val="000000"/>
              </a:buClr>
              <a:buSzPts val="1600"/>
              <a:buChar char="○"/>
            </a:pPr>
            <a:r>
              <a:rPr lang="en" sz="1600">
                <a:solidFill>
                  <a:srgbClr val="000000"/>
                </a:solidFill>
              </a:rPr>
              <a:t>Before a peer-editing session (e.g. Which language features should students look for in the session?)</a:t>
            </a:r>
            <a:endParaRPr sz="1600">
              <a:solidFill>
                <a:srgbClr val="000000"/>
              </a:solidFill>
            </a:endParaRPr>
          </a:p>
          <a:p>
            <a:pPr marL="914400" lvl="1" indent="-330200" algn="l" rtl="0">
              <a:spcBef>
                <a:spcPts val="0"/>
              </a:spcBef>
              <a:spcAft>
                <a:spcPts val="0"/>
              </a:spcAft>
              <a:buClr>
                <a:srgbClr val="000000"/>
              </a:buClr>
              <a:buSzPts val="1600"/>
              <a:buChar char="○"/>
            </a:pPr>
            <a:r>
              <a:rPr lang="en" sz="1600">
                <a:solidFill>
                  <a:srgbClr val="000000"/>
                </a:solidFill>
              </a:rPr>
              <a:t>After returning a graded assignment (e.g. What were some common errors in this group of papers?)</a:t>
            </a:r>
            <a:endParaRPr sz="16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b="1"/>
              <a:t>Incorporating language into a writing course: Things to keep in mind</a:t>
            </a:r>
            <a:endParaRPr sz="2400" b="1"/>
          </a:p>
        </p:txBody>
      </p:sp>
      <p:sp>
        <p:nvSpPr>
          <p:cNvPr id="195" name="Google Shape;195;p24"/>
          <p:cNvSpPr txBox="1">
            <a:spLocks noGrp="1"/>
          </p:cNvSpPr>
          <p:nvPr>
            <p:ph type="body" idx="1"/>
          </p:nvPr>
        </p:nvSpPr>
        <p:spPr>
          <a:xfrm>
            <a:off x="819150" y="1800200"/>
            <a:ext cx="7505700" cy="2638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a:solidFill>
                  <a:srgbClr val="000000"/>
                </a:solidFill>
              </a:rPr>
              <a:t>Most faculty work with language only when they correct errors. Instead, think of correcting errors as “only one part” of language development work in the course (Ferris, 2011, p. 160)</a:t>
            </a:r>
            <a:endParaRPr sz="1800">
              <a:solidFill>
                <a:srgbClr val="000000"/>
              </a:solidFill>
            </a:endParaRPr>
          </a:p>
          <a:p>
            <a:pPr marL="457200" lvl="0" indent="-342900" algn="l" rtl="0">
              <a:spcBef>
                <a:spcPts val="0"/>
              </a:spcBef>
              <a:spcAft>
                <a:spcPts val="0"/>
              </a:spcAft>
              <a:buClr>
                <a:srgbClr val="000000"/>
              </a:buClr>
              <a:buSzPts val="1800"/>
              <a:buChar char="●"/>
            </a:pPr>
            <a:r>
              <a:rPr lang="en" sz="1800">
                <a:solidFill>
                  <a:srgbClr val="000000"/>
                </a:solidFill>
              </a:rPr>
              <a:t>Course reading and past student writing can be a good way to model specific vocabulary and grammar (e.g. passive or active voice, using present tense to introduce a text, etc.)</a:t>
            </a:r>
            <a:endParaRPr sz="1800">
              <a:solidFill>
                <a:srgbClr val="000000"/>
              </a:solidFill>
            </a:endParaRPr>
          </a:p>
          <a:p>
            <a:pPr marL="0" lvl="0" indent="0" algn="l" rtl="0">
              <a:spcBef>
                <a:spcPts val="0"/>
              </a:spcBef>
              <a:spcAft>
                <a:spcPts val="0"/>
              </a:spcAft>
              <a:buNone/>
            </a:pPr>
            <a:endParaRPr sz="14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ctrTitle"/>
          </p:nvPr>
        </p:nvSpPr>
        <p:spPr>
          <a:xfrm>
            <a:off x="1858700" y="1087800"/>
            <a:ext cx="5361300" cy="2538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800" b="1"/>
              <a:t>Questions for reflection</a:t>
            </a:r>
            <a:endParaRPr sz="1800" b="1"/>
          </a:p>
          <a:p>
            <a:pPr marL="457200" lvl="0" indent="-342900" algn="l" rtl="0">
              <a:spcBef>
                <a:spcPts val="0"/>
              </a:spcBef>
              <a:spcAft>
                <a:spcPts val="0"/>
              </a:spcAft>
              <a:buSzPts val="1800"/>
              <a:buAutoNum type="arabicPeriod"/>
            </a:pPr>
            <a:r>
              <a:rPr lang="en" sz="1800" b="1"/>
              <a:t>What concerns do you have, if any, about incorporating some kind of vocabulary or grammar instruction into your course?</a:t>
            </a:r>
            <a:endParaRPr sz="1800" b="1"/>
          </a:p>
          <a:p>
            <a:pPr marL="457200" lvl="0" indent="-342900" algn="l" rtl="0">
              <a:spcBef>
                <a:spcPts val="0"/>
              </a:spcBef>
              <a:spcAft>
                <a:spcPts val="0"/>
              </a:spcAft>
              <a:buSzPts val="1800"/>
              <a:buAutoNum type="arabicPeriod"/>
            </a:pPr>
            <a:r>
              <a:rPr lang="en" sz="1800" b="1"/>
              <a:t>Do you have expectations about students’ language use and grammatical correctness in written work? How might you rethink these expectations within the the context of this module? </a:t>
            </a:r>
            <a:endParaRPr sz="1800" b="1"/>
          </a:p>
        </p:txBody>
      </p:sp>
      <p:sp>
        <p:nvSpPr>
          <p:cNvPr id="201" name="Google Shape;201;p25"/>
          <p:cNvSpPr txBox="1">
            <a:spLocks noGrp="1"/>
          </p:cNvSpPr>
          <p:nvPr>
            <p:ph type="subTitle" idx="1"/>
          </p:nvPr>
        </p:nvSpPr>
        <p:spPr>
          <a:xfrm>
            <a:off x="1858700" y="3706545"/>
            <a:ext cx="5361300" cy="229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6"/>
          <p:cNvSpPr txBox="1">
            <a:spLocks noGrp="1"/>
          </p:cNvSpPr>
          <p:nvPr>
            <p:ph type="title"/>
          </p:nvPr>
        </p:nvSpPr>
        <p:spPr>
          <a:xfrm>
            <a:off x="819150" y="845600"/>
            <a:ext cx="75057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200" b="1"/>
              <a:t>Teaching Vocabulary</a:t>
            </a:r>
            <a:endParaRPr sz="3200" b="1"/>
          </a:p>
        </p:txBody>
      </p:sp>
      <p:sp>
        <p:nvSpPr>
          <p:cNvPr id="207" name="Google Shape;207;p26"/>
          <p:cNvSpPr txBox="1">
            <a:spLocks noGrp="1"/>
          </p:cNvSpPr>
          <p:nvPr>
            <p:ph type="body" idx="1"/>
          </p:nvPr>
        </p:nvSpPr>
        <p:spPr>
          <a:xfrm>
            <a:off x="819150" y="1990725"/>
            <a:ext cx="7505700" cy="19980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a:t>Teach in conjunction with reading</a:t>
            </a:r>
            <a:endParaRPr sz="2200"/>
          </a:p>
          <a:p>
            <a:pPr marL="457200" lvl="0" indent="-368300" algn="l" rtl="0">
              <a:spcBef>
                <a:spcPts val="0"/>
              </a:spcBef>
              <a:spcAft>
                <a:spcPts val="0"/>
              </a:spcAft>
              <a:buSzPts val="2200"/>
              <a:buChar char="●"/>
            </a:pPr>
            <a:r>
              <a:rPr lang="en" sz="2200"/>
              <a:t>Choose important terms for engaging with course material (both reading and writing)</a:t>
            </a:r>
            <a:endParaRPr sz="2200"/>
          </a:p>
          <a:p>
            <a:pPr marL="457200" lvl="0" indent="-368300" algn="l" rtl="0">
              <a:spcBef>
                <a:spcPts val="0"/>
              </a:spcBef>
              <a:spcAft>
                <a:spcPts val="0"/>
              </a:spcAft>
              <a:buSzPts val="2200"/>
              <a:buChar char="●"/>
            </a:pPr>
            <a:r>
              <a:rPr lang="en" sz="2200"/>
              <a:t>Identify common lexical bundles in your discipline</a:t>
            </a:r>
            <a:endParaRPr sz="2200"/>
          </a:p>
          <a:p>
            <a:pPr marL="457200" lvl="0" indent="0" algn="l" rtl="0">
              <a:spcBef>
                <a:spcPts val="1600"/>
              </a:spcBef>
              <a:spcAft>
                <a:spcPts val="0"/>
              </a:spcAft>
              <a:buNone/>
            </a:pPr>
            <a:endParaRPr sz="2400"/>
          </a:p>
          <a:p>
            <a:pPr marL="0" lvl="0" indent="0" algn="l" rtl="0">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7"/>
          <p:cNvSpPr txBox="1">
            <a:spLocks noGrp="1"/>
          </p:cNvSpPr>
          <p:nvPr>
            <p:ph type="ctrTitle"/>
          </p:nvPr>
        </p:nvSpPr>
        <p:spPr>
          <a:xfrm>
            <a:off x="1858700" y="1822824"/>
            <a:ext cx="5361300" cy="1668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Brainstorm a list of key words or terms for a specific course</a:t>
            </a:r>
            <a:endParaRPr/>
          </a:p>
        </p:txBody>
      </p:sp>
      <p:sp>
        <p:nvSpPr>
          <p:cNvPr id="213" name="Google Shape;213;p27"/>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8"/>
          <p:cNvSpPr txBox="1">
            <a:spLocks noGrp="1"/>
          </p:cNvSpPr>
          <p:nvPr>
            <p:ph type="title"/>
          </p:nvPr>
        </p:nvSpPr>
        <p:spPr>
          <a:xfrm>
            <a:off x="819150" y="845600"/>
            <a:ext cx="7505700" cy="685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200" b="1"/>
              <a:t>Teaching Grammar</a:t>
            </a:r>
            <a:endParaRPr sz="3200" b="1"/>
          </a:p>
        </p:txBody>
      </p:sp>
      <p:sp>
        <p:nvSpPr>
          <p:cNvPr id="219" name="Google Shape;219;p28"/>
          <p:cNvSpPr txBox="1">
            <a:spLocks noGrp="1"/>
          </p:cNvSpPr>
          <p:nvPr>
            <p:ph type="body" idx="1"/>
          </p:nvPr>
        </p:nvSpPr>
        <p:spPr>
          <a:xfrm>
            <a:off x="819150" y="1990725"/>
            <a:ext cx="7505700" cy="17703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a:t>Recognize the grammar in your discipline</a:t>
            </a:r>
            <a:endParaRPr sz="2200"/>
          </a:p>
          <a:p>
            <a:pPr marL="457200" lvl="0" indent="-368300" algn="l" rtl="0">
              <a:spcBef>
                <a:spcPts val="0"/>
              </a:spcBef>
              <a:spcAft>
                <a:spcPts val="0"/>
              </a:spcAft>
              <a:buSzPts val="2200"/>
              <a:buChar char="●"/>
            </a:pPr>
            <a:r>
              <a:rPr lang="en" sz="2200"/>
              <a:t>Point out key structures in reading</a:t>
            </a:r>
            <a:endParaRPr sz="2200"/>
          </a:p>
          <a:p>
            <a:pPr marL="457200" lvl="0" indent="-368300" algn="l" rtl="0">
              <a:spcBef>
                <a:spcPts val="0"/>
              </a:spcBef>
              <a:spcAft>
                <a:spcPts val="0"/>
              </a:spcAft>
              <a:buSzPts val="2200"/>
              <a:buChar char="●"/>
            </a:pPr>
            <a:r>
              <a:rPr lang="en" sz="2200"/>
              <a:t>Teach mini grammar lessons</a:t>
            </a:r>
            <a:endParaRPr sz="2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9"/>
          <p:cNvSpPr txBox="1">
            <a:spLocks noGrp="1"/>
          </p:cNvSpPr>
          <p:nvPr>
            <p:ph type="title"/>
          </p:nvPr>
        </p:nvSpPr>
        <p:spPr>
          <a:xfrm>
            <a:off x="819150" y="845600"/>
            <a:ext cx="7505700" cy="598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Example: Modals</a:t>
            </a:r>
            <a:endParaRPr b="1"/>
          </a:p>
        </p:txBody>
      </p:sp>
      <p:sp>
        <p:nvSpPr>
          <p:cNvPr id="225" name="Google Shape;225;p29"/>
          <p:cNvSpPr txBox="1">
            <a:spLocks noGrp="1"/>
          </p:cNvSpPr>
          <p:nvPr>
            <p:ph type="body" idx="1"/>
          </p:nvPr>
        </p:nvSpPr>
        <p:spPr>
          <a:xfrm>
            <a:off x="819150" y="1592225"/>
            <a:ext cx="7505700" cy="2846400"/>
          </a:xfrm>
          <a:prstGeom prst="rect">
            <a:avLst/>
          </a:prstGeom>
        </p:spPr>
        <p:txBody>
          <a:bodyPr spcFirstLastPara="1" wrap="square" lIns="91425" tIns="91425" rIns="91425" bIns="91425" anchor="t" anchorCtr="0">
            <a:noAutofit/>
          </a:bodyPr>
          <a:lstStyle/>
          <a:p>
            <a:pPr marL="457200" lvl="0" indent="-361950" algn="l" rtl="0">
              <a:spcBef>
                <a:spcPts val="1200"/>
              </a:spcBef>
              <a:spcAft>
                <a:spcPts val="0"/>
              </a:spcAft>
              <a:buClr>
                <a:srgbClr val="000000"/>
              </a:buClr>
              <a:buSzPts val="2100"/>
              <a:buFont typeface="Times New Roman"/>
              <a:buAutoNum type="romanUcPeriod"/>
            </a:pPr>
            <a:r>
              <a:rPr lang="en" sz="2100">
                <a:solidFill>
                  <a:srgbClr val="000000"/>
                </a:solidFill>
                <a:latin typeface="Times New Roman"/>
                <a:ea typeface="Times New Roman"/>
                <a:cs typeface="Times New Roman"/>
                <a:sym typeface="Times New Roman"/>
              </a:rPr>
              <a:t>Explain</a:t>
            </a:r>
            <a:endParaRPr sz="2100">
              <a:solidFill>
                <a:srgbClr val="000000"/>
              </a:solidFill>
              <a:latin typeface="Times New Roman"/>
              <a:ea typeface="Times New Roman"/>
              <a:cs typeface="Times New Roman"/>
              <a:sym typeface="Times New Roman"/>
            </a:endParaRPr>
          </a:p>
          <a:p>
            <a:pPr marL="457200" lvl="0" indent="-330200" algn="l" rtl="0">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Modals are important in academic writing because they show the difference between facts, assumptions, and possibilities and also because they can be used to hedge. (can, could, might, may, should, etc.)</a:t>
            </a:r>
            <a:endParaRPr sz="1600">
              <a:solidFill>
                <a:srgbClr val="000000"/>
              </a:solidFill>
              <a:latin typeface="Times New Roman"/>
              <a:ea typeface="Times New Roman"/>
              <a:cs typeface="Times New Roman"/>
              <a:sym typeface="Times New Roman"/>
            </a:endParaRPr>
          </a:p>
          <a:p>
            <a:pPr marL="457200" lvl="0" indent="-330200" algn="l" rtl="0">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Example 1: “More specifically, it could compromise the rights of second language writers to receive appropriate instruction that would help expand their language resources ….” (Matsuda, 2021, pg. 110). </a:t>
            </a:r>
            <a:endParaRPr sz="1600">
              <a:solidFill>
                <a:srgbClr val="000000"/>
              </a:solidFill>
              <a:latin typeface="Times New Roman"/>
              <a:ea typeface="Times New Roman"/>
              <a:cs typeface="Times New Roman"/>
              <a:sym typeface="Times New Roman"/>
            </a:endParaRPr>
          </a:p>
          <a:p>
            <a:pPr marL="457200" lvl="0" indent="-330200" algn="l" rtl="0">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Example 2: What should we make of these results?</a:t>
            </a:r>
            <a:endParaRPr sz="1600">
              <a:solidFill>
                <a:srgbClr val="000000"/>
              </a:solidFill>
              <a:latin typeface="Times New Roman"/>
              <a:ea typeface="Times New Roman"/>
              <a:cs typeface="Times New Roman"/>
              <a:sym typeface="Times New Roman"/>
            </a:endParaRPr>
          </a:p>
          <a:p>
            <a:pPr marL="457200" lvl="0" indent="0" algn="l" rtl="0">
              <a:spcBef>
                <a:spcPts val="1200"/>
              </a:spcBef>
              <a:spcAft>
                <a:spcPts val="0"/>
              </a:spcAft>
              <a:buNone/>
            </a:pPr>
            <a:endParaRPr sz="1200" b="1">
              <a:solidFill>
                <a:srgbClr val="000000"/>
              </a:solidFill>
              <a:latin typeface="Times New Roman"/>
              <a:ea typeface="Times New Roman"/>
              <a:cs typeface="Times New Roman"/>
              <a:sym typeface="Times New Roman"/>
            </a:endParaRPr>
          </a:p>
          <a:p>
            <a:pPr marL="0" lvl="0" indent="0" algn="l" rtl="0">
              <a:spcBef>
                <a:spcPts val="1200"/>
              </a:spcBef>
              <a:spcAft>
                <a:spcPts val="16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Modals continued</a:t>
            </a:r>
            <a:endParaRPr b="1"/>
          </a:p>
        </p:txBody>
      </p:sp>
      <p:sp>
        <p:nvSpPr>
          <p:cNvPr id="231" name="Google Shape;231;p30"/>
          <p:cNvSpPr txBox="1">
            <a:spLocks noGrp="1"/>
          </p:cNvSpPr>
          <p:nvPr>
            <p:ph type="body" idx="1"/>
          </p:nvPr>
        </p:nvSpPr>
        <p:spPr>
          <a:xfrm>
            <a:off x="819150" y="1800200"/>
            <a:ext cx="7505700" cy="265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t>II. Discover</a:t>
            </a:r>
            <a:endParaRPr sz="2200"/>
          </a:p>
          <a:p>
            <a:pPr marL="457200" lvl="0" indent="-342900" algn="l" rtl="0">
              <a:spcBef>
                <a:spcPts val="1600"/>
              </a:spcBef>
              <a:spcAft>
                <a:spcPts val="0"/>
              </a:spcAft>
              <a:buSzPts val="1800"/>
              <a:buChar char="●"/>
            </a:pPr>
            <a:r>
              <a:rPr lang="en" sz="1800" u="sng">
                <a:solidFill>
                  <a:schemeClr val="accent5"/>
                </a:solidFill>
                <a:hlinkClick r:id="rId3">
                  <a:extLst>
                    <a:ext uri="{A12FA001-AC4F-418D-AE19-62706E023703}">
                      <ahyp:hlinkClr xmlns:ahyp="http://schemas.microsoft.com/office/drawing/2018/hyperlinkcolor" val="tx"/>
                    </a:ext>
                  </a:extLst>
                </a:hlinkClick>
              </a:rPr>
              <a:t>How to Stop Superhuman AI Before It Stops Us</a:t>
            </a:r>
            <a:r>
              <a:rPr lang="en" sz="1800"/>
              <a:t>, Stuart Russell, NYT October 8, 2019</a:t>
            </a:r>
            <a:endParaRPr sz="1800"/>
          </a:p>
          <a:p>
            <a:pPr marL="457200" lvl="0" indent="-342900" algn="l" rtl="0">
              <a:spcBef>
                <a:spcPts val="0"/>
              </a:spcBef>
              <a:spcAft>
                <a:spcPts val="0"/>
              </a:spcAft>
              <a:buSzPts val="1800"/>
              <a:buFont typeface="Arial"/>
              <a:buChar char="●"/>
            </a:pPr>
            <a:r>
              <a:rPr lang="en" sz="1800" u="sng">
                <a:solidFill>
                  <a:schemeClr val="accent5"/>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https://www.nytimes.com/2019/10/08/opinion/artificial-intelligence.html</a:t>
            </a:r>
            <a:endParaRPr sz="1800"/>
          </a:p>
          <a:p>
            <a:pPr marL="457200" lvl="0" indent="-342900" algn="l" rtl="0">
              <a:spcBef>
                <a:spcPts val="0"/>
              </a:spcBef>
              <a:spcAft>
                <a:spcPts val="0"/>
              </a:spcAft>
              <a:buSzPts val="1800"/>
              <a:buChar char="●"/>
            </a:pPr>
            <a:r>
              <a:rPr lang="en" sz="1800"/>
              <a:t>Underline the modals you find</a:t>
            </a:r>
            <a:endParaRPr sz="1800"/>
          </a:p>
          <a:p>
            <a:pPr marL="457200" lvl="0" indent="-342900" algn="l" rtl="0">
              <a:spcBef>
                <a:spcPts val="0"/>
              </a:spcBef>
              <a:spcAft>
                <a:spcPts val="0"/>
              </a:spcAft>
              <a:buSzPts val="1800"/>
              <a:buChar char="●"/>
            </a:pPr>
            <a:r>
              <a:rPr lang="en" sz="1800"/>
              <a:t>Discuss select examples and why the author made that choice</a:t>
            </a:r>
            <a:endParaRPr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1"/>
          <p:cNvSpPr txBox="1">
            <a:spLocks noGrp="1"/>
          </p:cNvSpPr>
          <p:nvPr>
            <p:ph type="title"/>
          </p:nvPr>
        </p:nvSpPr>
        <p:spPr>
          <a:xfrm>
            <a:off x="819150" y="845600"/>
            <a:ext cx="7505700" cy="63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Modals continued</a:t>
            </a:r>
            <a:endParaRPr b="1"/>
          </a:p>
        </p:txBody>
      </p:sp>
      <p:sp>
        <p:nvSpPr>
          <p:cNvPr id="237" name="Google Shape;237;p31"/>
          <p:cNvSpPr txBox="1">
            <a:spLocks noGrp="1"/>
          </p:cNvSpPr>
          <p:nvPr>
            <p:ph type="body" idx="1"/>
          </p:nvPr>
        </p:nvSpPr>
        <p:spPr>
          <a:xfrm>
            <a:off x="819150" y="1644475"/>
            <a:ext cx="7505700" cy="2794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t>III. Examine</a:t>
            </a:r>
            <a:endParaRPr sz="2200"/>
          </a:p>
          <a:p>
            <a:pPr marL="457200" lvl="0" indent="-368300" algn="l" rtl="0">
              <a:spcBef>
                <a:spcPts val="1600"/>
              </a:spcBef>
              <a:spcAft>
                <a:spcPts val="0"/>
              </a:spcAft>
              <a:buSzPts val="2200"/>
              <a:buChar char="●"/>
            </a:pPr>
            <a:r>
              <a:rPr lang="en" sz="2200"/>
              <a:t>Have students examine their own writing and underline modals, or use a sample of anonymous student writing for everyone to look at.</a:t>
            </a:r>
            <a:endParaRPr sz="2200"/>
          </a:p>
          <a:p>
            <a:pPr marL="457200" lvl="0" indent="-368300" algn="l" rtl="0">
              <a:spcBef>
                <a:spcPts val="0"/>
              </a:spcBef>
              <a:spcAft>
                <a:spcPts val="0"/>
              </a:spcAft>
              <a:buSzPts val="2200"/>
              <a:buChar char="●"/>
            </a:pPr>
            <a:r>
              <a:rPr lang="en" sz="2200"/>
              <a:t>Ask students to discuss the choices they made in using or not using modals and the effect of those choices.</a:t>
            </a:r>
            <a:endParaRPr sz="2200"/>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title"/>
          </p:nvPr>
        </p:nvSpPr>
        <p:spPr>
          <a:xfrm>
            <a:off x="819150" y="845600"/>
            <a:ext cx="7505700" cy="107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we have expectations about students’ sentence level language ...</a:t>
            </a:r>
            <a:endParaRPr/>
          </a:p>
        </p:txBody>
      </p:sp>
      <p:sp>
        <p:nvSpPr>
          <p:cNvPr id="135" name="Google Shape;135;p1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We need to make sure students know this</a:t>
            </a:r>
            <a:endParaRPr sz="2400"/>
          </a:p>
          <a:p>
            <a:pPr marL="457200" lvl="0" indent="-381000" algn="l" rtl="0">
              <a:spcBef>
                <a:spcPts val="0"/>
              </a:spcBef>
              <a:spcAft>
                <a:spcPts val="0"/>
              </a:spcAft>
              <a:buSzPts val="2400"/>
              <a:buChar char="●"/>
            </a:pPr>
            <a:r>
              <a:rPr lang="en" sz="2400"/>
              <a:t>We need to be explicit about those expectations</a:t>
            </a:r>
            <a:endParaRPr sz="2400"/>
          </a:p>
          <a:p>
            <a:pPr marL="457200" lvl="0" indent="-381000" algn="l" rtl="0">
              <a:spcBef>
                <a:spcPts val="0"/>
              </a:spcBef>
              <a:spcAft>
                <a:spcPts val="0"/>
              </a:spcAft>
              <a:buSzPts val="2400"/>
              <a:buChar char="●"/>
            </a:pPr>
            <a:r>
              <a:rPr lang="en" sz="2400"/>
              <a:t>We need to teach students how to meet those expectations</a:t>
            </a:r>
            <a:endParaRPr sz="2400"/>
          </a:p>
          <a:p>
            <a:pPr marL="457200" lvl="0" indent="-381000" algn="l" rtl="0">
              <a:spcBef>
                <a:spcPts val="0"/>
              </a:spcBef>
              <a:spcAft>
                <a:spcPts val="0"/>
              </a:spcAft>
              <a:buSzPts val="2400"/>
              <a:buChar char="●"/>
            </a:pPr>
            <a:r>
              <a:rPr lang="en" sz="2400"/>
              <a:t>This does not require expertise in grammar</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fade">
                                      <p:cBhvr>
                                        <p:cTn id="7" dur="10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2"/>
          <p:cNvSpPr txBox="1">
            <a:spLocks noGrp="1"/>
          </p:cNvSpPr>
          <p:nvPr>
            <p:ph type="title"/>
          </p:nvPr>
        </p:nvSpPr>
        <p:spPr>
          <a:xfrm>
            <a:off x="725150" y="832150"/>
            <a:ext cx="75057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Modals continued</a:t>
            </a:r>
            <a:endParaRPr b="1"/>
          </a:p>
        </p:txBody>
      </p:sp>
      <p:sp>
        <p:nvSpPr>
          <p:cNvPr id="243" name="Google Shape;243;p32"/>
          <p:cNvSpPr txBox="1">
            <a:spLocks noGrp="1"/>
          </p:cNvSpPr>
          <p:nvPr>
            <p:ph type="body" idx="1"/>
          </p:nvPr>
        </p:nvSpPr>
        <p:spPr>
          <a:xfrm>
            <a:off x="819150" y="1477150"/>
            <a:ext cx="7505700" cy="296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IV. Practice</a:t>
            </a:r>
            <a:endParaRPr sz="1800"/>
          </a:p>
          <a:p>
            <a:pPr marL="457200" lvl="0" indent="-342900" algn="l" rtl="0">
              <a:spcBef>
                <a:spcPts val="1600"/>
              </a:spcBef>
              <a:spcAft>
                <a:spcPts val="0"/>
              </a:spcAft>
              <a:buSzPts val="1800"/>
              <a:buChar char="●"/>
            </a:pPr>
            <a:r>
              <a:rPr lang="en" sz="1800"/>
              <a:t>Ask students to edit sample sentences or a short passage to correct errors in construction or usage.</a:t>
            </a:r>
            <a:endParaRPr sz="1800"/>
          </a:p>
          <a:p>
            <a:pPr marL="457200" lvl="0" indent="-342900" algn="l" rtl="0">
              <a:spcBef>
                <a:spcPts val="0"/>
              </a:spcBef>
              <a:spcAft>
                <a:spcPts val="0"/>
              </a:spcAft>
              <a:buSzPts val="1800"/>
              <a:buChar char="●"/>
            </a:pPr>
            <a:r>
              <a:rPr lang="en" sz="1800"/>
              <a:t>Do an in-class free-write about “possible alternative directions and life choices” in which the use of modals would be a natural choice (Hyland, 2008, p. 85)</a:t>
            </a:r>
            <a:endParaRPr sz="1800"/>
          </a:p>
          <a:p>
            <a:pPr marL="457200" lvl="0" indent="-342900" algn="l" rtl="0">
              <a:spcBef>
                <a:spcPts val="0"/>
              </a:spcBef>
              <a:spcAft>
                <a:spcPts val="0"/>
              </a:spcAft>
              <a:buSzPts val="1800"/>
              <a:buChar char="●"/>
            </a:pPr>
            <a:r>
              <a:rPr lang="en" sz="1800"/>
              <a:t>Edit a passage to insert or remove modals and discuss the ways this changes the meaning and/or tone of the text (Hyland 2008, p. 83).</a:t>
            </a:r>
            <a:endParaRPr sz="1800"/>
          </a:p>
          <a:p>
            <a:pPr marL="457200" lvl="0" indent="0" algn="l" rtl="0">
              <a:spcBef>
                <a:spcPts val="1600"/>
              </a:spcBef>
              <a:spcAft>
                <a:spcPts val="0"/>
              </a:spcAft>
              <a:buNone/>
            </a:pPr>
            <a:endParaRPr sz="1400"/>
          </a:p>
          <a:p>
            <a:pPr marL="0" lvl="0" indent="0" algn="l" rtl="0">
              <a:spcBef>
                <a:spcPts val="1600"/>
              </a:spcBef>
              <a:spcAft>
                <a:spcPts val="160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3"/>
          <p:cNvSpPr txBox="1">
            <a:spLocks noGrp="1"/>
          </p:cNvSpPr>
          <p:nvPr>
            <p:ph type="title"/>
          </p:nvPr>
        </p:nvSpPr>
        <p:spPr>
          <a:xfrm>
            <a:off x="819150" y="845600"/>
            <a:ext cx="7505700" cy="6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Modals -- Practice continued</a:t>
            </a:r>
            <a:endParaRPr/>
          </a:p>
        </p:txBody>
      </p:sp>
      <p:sp>
        <p:nvSpPr>
          <p:cNvPr id="249" name="Google Shape;249;p33"/>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a:t>Have students rewrite passages from texts with the goal of presenting either tentative or certain conclusions (Hyland, 2008, p. 84).</a:t>
            </a:r>
            <a:endParaRPr sz="1800"/>
          </a:p>
          <a:p>
            <a:pPr marL="457200" lvl="0" indent="-342900" algn="l" rtl="0">
              <a:spcBef>
                <a:spcPts val="0"/>
              </a:spcBef>
              <a:spcAft>
                <a:spcPts val="0"/>
              </a:spcAft>
              <a:buSzPts val="1800"/>
              <a:buChar char="●"/>
            </a:pPr>
            <a:r>
              <a:rPr lang="en" sz="1800"/>
              <a:t>Consider longer assignments that require students to use the grammatical structure. In the case of modals, possibilities include writing an op ed, responding to a manifesto, or offering predictions about new technology (Hyland, 2008, p. 85).</a:t>
            </a:r>
            <a:endParaRPr sz="1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4"/>
          <p:cNvSpPr txBox="1">
            <a:spLocks noGrp="1"/>
          </p:cNvSpPr>
          <p:nvPr>
            <p:ph type="title"/>
          </p:nvPr>
        </p:nvSpPr>
        <p:spPr>
          <a:xfrm>
            <a:off x="705350" y="800075"/>
            <a:ext cx="7505700" cy="68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Modals continued</a:t>
            </a:r>
            <a:endParaRPr b="1"/>
          </a:p>
        </p:txBody>
      </p:sp>
      <p:sp>
        <p:nvSpPr>
          <p:cNvPr id="255" name="Google Shape;255;p3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V. Review</a:t>
            </a:r>
            <a:endParaRPr sz="2400"/>
          </a:p>
          <a:p>
            <a:pPr marL="457200" lvl="0" indent="-381000" algn="l" rtl="0">
              <a:spcBef>
                <a:spcPts val="1600"/>
              </a:spcBef>
              <a:spcAft>
                <a:spcPts val="0"/>
              </a:spcAft>
              <a:buSzPts val="2400"/>
              <a:buChar char="●"/>
            </a:pPr>
            <a:r>
              <a:rPr lang="en" sz="2400"/>
              <a:t>Correct/go over together as a group.</a:t>
            </a:r>
            <a:endParaRPr sz="2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5"/>
          <p:cNvSpPr txBox="1">
            <a:spLocks noGrp="1"/>
          </p:cNvSpPr>
          <p:nvPr>
            <p:ph type="title"/>
          </p:nvPr>
        </p:nvSpPr>
        <p:spPr>
          <a:xfrm>
            <a:off x="819150" y="751600"/>
            <a:ext cx="7505700" cy="63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Mapping your course</a:t>
            </a:r>
            <a:endParaRPr/>
          </a:p>
        </p:txBody>
      </p:sp>
      <p:sp>
        <p:nvSpPr>
          <p:cNvPr id="261" name="Google Shape;261;p35"/>
          <p:cNvSpPr txBox="1">
            <a:spLocks noGrp="1"/>
          </p:cNvSpPr>
          <p:nvPr>
            <p:ph type="body" idx="1"/>
          </p:nvPr>
        </p:nvSpPr>
        <p:spPr>
          <a:xfrm>
            <a:off x="819150" y="1383100"/>
            <a:ext cx="7505700" cy="3055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sz="1800">
                <a:solidFill>
                  <a:srgbClr val="000000"/>
                </a:solidFill>
              </a:rPr>
              <a:t>Consider the vocabulary and/or grammar students need within your course and discipline</a:t>
            </a:r>
            <a:endParaRPr sz="1800">
              <a:solidFill>
                <a:srgbClr val="000000"/>
              </a:solidFill>
            </a:endParaRPr>
          </a:p>
          <a:p>
            <a:pPr marL="457200" lvl="0" indent="-342900" algn="l" rtl="0">
              <a:spcBef>
                <a:spcPts val="0"/>
              </a:spcBef>
              <a:spcAft>
                <a:spcPts val="0"/>
              </a:spcAft>
              <a:buClr>
                <a:srgbClr val="000000"/>
              </a:buClr>
              <a:buSzPts val="1800"/>
              <a:buChar char="●"/>
            </a:pPr>
            <a:r>
              <a:rPr lang="en" sz="1800">
                <a:solidFill>
                  <a:srgbClr val="000000"/>
                </a:solidFill>
              </a:rPr>
              <a:t>Examine course texts to find models of  vocabulary and grammar </a:t>
            </a:r>
            <a:endParaRPr sz="1800">
              <a:solidFill>
                <a:srgbClr val="000000"/>
              </a:solidFill>
            </a:endParaRPr>
          </a:p>
          <a:p>
            <a:pPr marL="457200" lvl="0" indent="-342900" algn="l" rtl="0">
              <a:spcBef>
                <a:spcPts val="0"/>
              </a:spcBef>
              <a:spcAft>
                <a:spcPts val="0"/>
              </a:spcAft>
              <a:buClr>
                <a:srgbClr val="000000"/>
              </a:buClr>
              <a:buSzPts val="1800"/>
              <a:buChar char="●"/>
            </a:pPr>
            <a:r>
              <a:rPr lang="en" sz="1800">
                <a:solidFill>
                  <a:srgbClr val="000000"/>
                </a:solidFill>
              </a:rPr>
              <a:t>Choose points in the syllabus where vocabulary and grammar instruction could be added</a:t>
            </a:r>
            <a:endParaRPr sz="1800">
              <a:solidFill>
                <a:srgbClr val="000000"/>
              </a:solidFill>
            </a:endParaRPr>
          </a:p>
          <a:p>
            <a:pPr marL="457200" lvl="0" indent="-342900" algn="l" rtl="0">
              <a:spcBef>
                <a:spcPts val="0"/>
              </a:spcBef>
              <a:spcAft>
                <a:spcPts val="0"/>
              </a:spcAft>
              <a:buClr>
                <a:srgbClr val="000000"/>
              </a:buClr>
              <a:buSzPts val="1800"/>
              <a:buChar char="●"/>
            </a:pPr>
            <a:r>
              <a:rPr lang="en" sz="1800">
                <a:solidFill>
                  <a:srgbClr val="000000"/>
                </a:solidFill>
              </a:rPr>
              <a:t>Design in-class activities to promote noticing, provide instruction, and allow for practice of the target vocabulary or grammar</a:t>
            </a:r>
            <a:endParaRPr sz="1800">
              <a:solidFill>
                <a:srgbClr val="000000"/>
              </a:solidFill>
            </a:endParaRPr>
          </a:p>
          <a:p>
            <a:pPr marL="0" lvl="0" indent="0" algn="l" rtl="0">
              <a:spcBef>
                <a:spcPts val="1600"/>
              </a:spcBef>
              <a:spcAft>
                <a:spcPts val="0"/>
              </a:spcAft>
              <a:buNone/>
            </a:pPr>
            <a:endParaRPr>
              <a:solidFill>
                <a:srgbClr val="000000"/>
              </a:solidFill>
            </a:endParaRPr>
          </a:p>
          <a:p>
            <a:pPr marL="0" lvl="0" indent="0" algn="l" rtl="0">
              <a:spcBef>
                <a:spcPts val="1600"/>
              </a:spcBef>
              <a:spcAft>
                <a:spcPts val="1600"/>
              </a:spcAft>
              <a:buNone/>
            </a:pPr>
            <a:endParaRPr>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6"/>
          <p:cNvSpPr txBox="1">
            <a:spLocks noGrp="1"/>
          </p:cNvSpPr>
          <p:nvPr>
            <p:ph type="title"/>
          </p:nvPr>
        </p:nvSpPr>
        <p:spPr>
          <a:xfrm>
            <a:off x="728100" y="379025"/>
            <a:ext cx="7505700" cy="525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600"/>
              <a:t>References</a:t>
            </a:r>
            <a:endParaRPr sz="2600"/>
          </a:p>
        </p:txBody>
      </p:sp>
      <p:sp>
        <p:nvSpPr>
          <p:cNvPr id="267" name="Google Shape;267;p36"/>
          <p:cNvSpPr txBox="1">
            <a:spLocks noGrp="1"/>
          </p:cNvSpPr>
          <p:nvPr>
            <p:ph type="body" idx="1"/>
          </p:nvPr>
        </p:nvSpPr>
        <p:spPr>
          <a:xfrm>
            <a:off x="819150" y="961725"/>
            <a:ext cx="7505700" cy="3477000"/>
          </a:xfrm>
          <a:prstGeom prst="rect">
            <a:avLst/>
          </a:prstGeom>
        </p:spPr>
        <p:txBody>
          <a:bodyPr spcFirstLastPara="1" wrap="square" lIns="91425" tIns="91425" rIns="91425" bIns="91425" anchor="t" anchorCtr="0">
            <a:noAutofit/>
          </a:bodyPr>
          <a:lstStyle/>
          <a:p>
            <a:pPr marL="274320" lvl="0" indent="-274320" algn="l" rtl="0">
              <a:spcBef>
                <a:spcPts val="0"/>
              </a:spcBef>
              <a:spcAft>
                <a:spcPts val="0"/>
              </a:spcAft>
              <a:buNone/>
            </a:pPr>
            <a:r>
              <a:rPr lang="en" sz="1100">
                <a:solidFill>
                  <a:srgbClr val="000000"/>
                </a:solidFill>
              </a:rPr>
              <a:t>Balester, V. (2012). How writing rubrics fail: Toward a multicultural model. In A. B. Inoue and M. Poe (Eds.), </a:t>
            </a:r>
            <a:r>
              <a:rPr lang="en" sz="1100" i="1">
                <a:solidFill>
                  <a:srgbClr val="000000"/>
                </a:solidFill>
              </a:rPr>
              <a:t>Race and writing assessment</a:t>
            </a:r>
            <a:r>
              <a:rPr lang="en" sz="1100">
                <a:solidFill>
                  <a:srgbClr val="000000"/>
                </a:solidFill>
              </a:rPr>
              <a:t> (pp. 63-77). Peter Lang.</a:t>
            </a:r>
            <a:endParaRPr sz="1100">
              <a:solidFill>
                <a:srgbClr val="000000"/>
              </a:solidFill>
            </a:endParaRPr>
          </a:p>
          <a:p>
            <a:pPr marL="274320" lvl="0" indent="-274320" algn="l" rtl="0">
              <a:spcBef>
                <a:spcPts val="1200"/>
              </a:spcBef>
              <a:spcAft>
                <a:spcPts val="0"/>
              </a:spcAft>
              <a:buNone/>
            </a:pPr>
            <a:r>
              <a:rPr lang="en" sz="1100">
                <a:solidFill>
                  <a:srgbClr val="000000"/>
                </a:solidFill>
              </a:rPr>
              <a:t>Cortes, V. (2004). Lexical bundles in published and student disciplinary writing: Examples from history and biology. </a:t>
            </a:r>
            <a:r>
              <a:rPr lang="en" sz="1100" i="1">
                <a:solidFill>
                  <a:srgbClr val="000000"/>
                </a:solidFill>
              </a:rPr>
              <a:t>English for Specific Purposes</a:t>
            </a:r>
            <a:r>
              <a:rPr lang="en" sz="1100">
                <a:solidFill>
                  <a:srgbClr val="000000"/>
                </a:solidFill>
              </a:rPr>
              <a:t>, 23, 397-423. ScienceDirect, doi: 10.1016/j.esp.2003.12.001</a:t>
            </a:r>
            <a:endParaRPr sz="1100">
              <a:solidFill>
                <a:srgbClr val="000000"/>
              </a:solidFill>
            </a:endParaRPr>
          </a:p>
          <a:p>
            <a:pPr marL="274320" lvl="0" indent="-274320" algn="l" rtl="0">
              <a:spcBef>
                <a:spcPts val="0"/>
              </a:spcBef>
              <a:spcAft>
                <a:spcPts val="0"/>
              </a:spcAft>
              <a:buNone/>
            </a:pPr>
            <a:r>
              <a:rPr lang="en" sz="1100">
                <a:solidFill>
                  <a:srgbClr val="000000"/>
                </a:solidFill>
              </a:rPr>
              <a:t>Ellis, R. (2002). The place of grammar instruction in the second/foreign language curriculum. In E. Hinkel &amp; S. Fotos (Eds.), </a:t>
            </a:r>
            <a:r>
              <a:rPr lang="en" sz="1100" i="1">
                <a:solidFill>
                  <a:srgbClr val="000000"/>
                </a:solidFill>
              </a:rPr>
              <a:t>New perspectives on grammar teaching in second language classrooms</a:t>
            </a:r>
            <a:r>
              <a:rPr lang="en" sz="1100">
                <a:solidFill>
                  <a:srgbClr val="000000"/>
                </a:solidFill>
              </a:rPr>
              <a:t> (pp. 17-34). Routledge.</a:t>
            </a:r>
            <a:endParaRPr sz="1100">
              <a:solidFill>
                <a:srgbClr val="000000"/>
              </a:solidFill>
            </a:endParaRPr>
          </a:p>
          <a:p>
            <a:pPr marL="274320" lvl="0" indent="-274320" algn="l" rtl="0">
              <a:spcBef>
                <a:spcPts val="0"/>
              </a:spcBef>
              <a:spcAft>
                <a:spcPts val="0"/>
              </a:spcAft>
              <a:buNone/>
            </a:pPr>
            <a:r>
              <a:rPr lang="en" sz="1100">
                <a:solidFill>
                  <a:srgbClr val="000000"/>
                </a:solidFill>
              </a:rPr>
              <a:t>Ferris, D.R. (2011). Treatment of error in second language writing (2nd ed.). University of Michigan Press</a:t>
            </a:r>
            <a:endParaRPr sz="1100">
              <a:solidFill>
                <a:srgbClr val="000000"/>
              </a:solidFill>
            </a:endParaRPr>
          </a:p>
          <a:p>
            <a:pPr marL="274320" lvl="0" indent="-274320" algn="l" rtl="0">
              <a:spcBef>
                <a:spcPts val="0"/>
              </a:spcBef>
              <a:spcAft>
                <a:spcPts val="0"/>
              </a:spcAft>
              <a:buNone/>
            </a:pPr>
            <a:r>
              <a:rPr lang="en" sz="1100">
                <a:solidFill>
                  <a:srgbClr val="000000"/>
                </a:solidFill>
              </a:rPr>
              <a:t>Ferris, D.R. (2018). Building a writing curriculum and developing strategic writers. In </a:t>
            </a:r>
            <a:r>
              <a:rPr lang="en" sz="1100" i="1">
                <a:solidFill>
                  <a:srgbClr val="000000"/>
                </a:solidFill>
              </a:rPr>
              <a:t>Teaching English to Second Language Learners in Academic Contexts: Reading, writing, listening, and speaking</a:t>
            </a:r>
            <a:r>
              <a:rPr lang="en" sz="1100">
                <a:solidFill>
                  <a:srgbClr val="000000"/>
                </a:solidFill>
              </a:rPr>
              <a:t> (pp. 89-105). Routledge..</a:t>
            </a:r>
            <a:endParaRPr sz="1100">
              <a:solidFill>
                <a:srgbClr val="000000"/>
              </a:solidFill>
            </a:endParaRPr>
          </a:p>
          <a:p>
            <a:pPr marL="274320" lvl="0" indent="-274320" algn="l" rtl="0">
              <a:spcBef>
                <a:spcPts val="0"/>
              </a:spcBef>
              <a:spcAft>
                <a:spcPts val="0"/>
              </a:spcAft>
              <a:buNone/>
            </a:pPr>
            <a:r>
              <a:rPr lang="en" sz="1100">
                <a:solidFill>
                  <a:srgbClr val="000000"/>
                </a:solidFill>
              </a:rPr>
              <a:t>Hyland, K. (2008). Myth 4: Make your academic writing assertive and certain. In J. Reid (Ed.), </a:t>
            </a:r>
            <a:r>
              <a:rPr lang="en" sz="1100" i="1">
                <a:solidFill>
                  <a:srgbClr val="000000"/>
                </a:solidFill>
              </a:rPr>
              <a:t>Writing myths: Applying second language research to classroom teaching</a:t>
            </a:r>
            <a:r>
              <a:rPr lang="en" sz="1100">
                <a:solidFill>
                  <a:srgbClr val="000000"/>
                </a:solidFill>
              </a:rPr>
              <a:t> (pp. 70-89). University of Michigan Press.</a:t>
            </a:r>
            <a:endParaRPr sz="1100">
              <a:solidFill>
                <a:srgbClr val="000000"/>
              </a:solidFill>
            </a:endParaRPr>
          </a:p>
          <a:p>
            <a:pPr marL="285750" lvl="0" indent="-285750" algn="l" rtl="0">
              <a:spcBef>
                <a:spcPts val="0"/>
              </a:spcBef>
              <a:spcAft>
                <a:spcPts val="0"/>
              </a:spcAft>
              <a:buNone/>
            </a:pPr>
            <a:r>
              <a:rPr lang="en" sz="1100">
                <a:solidFill>
                  <a:srgbClr val="000000"/>
                </a:solidFill>
                <a:highlight>
                  <a:srgbClr val="FFFFFF"/>
                </a:highlight>
              </a:rPr>
              <a:t>Matsuda, P.K. (2021). Weathering the translingual storm. In T.J. Silva &amp; Z. Wang (Eds.), </a:t>
            </a:r>
            <a:r>
              <a:rPr lang="en" sz="1100" i="1">
                <a:solidFill>
                  <a:srgbClr val="000000"/>
                </a:solidFill>
                <a:highlight>
                  <a:srgbClr val="FFFFFF"/>
                </a:highlight>
              </a:rPr>
              <a:t>Reconciling translingualism and second language writing</a:t>
            </a:r>
            <a:r>
              <a:rPr lang="en" sz="1100">
                <a:solidFill>
                  <a:srgbClr val="000000"/>
                </a:solidFill>
                <a:highlight>
                  <a:srgbClr val="FFFFFF"/>
                </a:highlight>
              </a:rPr>
              <a:t> (pp. 103-116). Routledge.</a:t>
            </a:r>
            <a:endParaRPr sz="1100">
              <a:solidFill>
                <a:srgbClr val="000000"/>
              </a:solidFill>
            </a:endParaRPr>
          </a:p>
          <a:p>
            <a:pPr marL="285750" lvl="0" indent="-285750" algn="l" rtl="0">
              <a:spcBef>
                <a:spcPts val="0"/>
              </a:spcBef>
              <a:spcAft>
                <a:spcPts val="0"/>
              </a:spcAft>
              <a:buNone/>
            </a:pPr>
            <a:r>
              <a:rPr lang="en" sz="1100">
                <a:solidFill>
                  <a:srgbClr val="000000"/>
                </a:solidFill>
              </a:rPr>
              <a:t>Noguchi, R. (1991). </a:t>
            </a:r>
            <a:r>
              <a:rPr lang="en" sz="1100" i="1">
                <a:solidFill>
                  <a:srgbClr val="000000"/>
                </a:solidFill>
              </a:rPr>
              <a:t>Grammar and the teaching of writing: Limits and Possibilities</a:t>
            </a:r>
            <a:r>
              <a:rPr lang="en" sz="1100">
                <a:solidFill>
                  <a:srgbClr val="000000"/>
                </a:solidFill>
              </a:rPr>
              <a:t>. Urbana, IL: National Council of Teachers of English.</a:t>
            </a:r>
            <a:endParaRPr sz="1100">
              <a:solidFill>
                <a:srgbClr val="000000"/>
              </a:solidFill>
            </a:endParaRPr>
          </a:p>
          <a:p>
            <a:pPr marL="285750" lvl="0" indent="-285750" algn="l" rtl="0">
              <a:spcBef>
                <a:spcPts val="0"/>
              </a:spcBef>
              <a:spcAft>
                <a:spcPts val="0"/>
              </a:spcAft>
              <a:buNone/>
            </a:pPr>
            <a:r>
              <a:rPr lang="en" sz="1100">
                <a:solidFill>
                  <a:srgbClr val="000000"/>
                </a:solidFill>
              </a:rPr>
              <a:t>Russell, S. (2019 October). How to stop superhuman AI before it stops us. </a:t>
            </a:r>
            <a:r>
              <a:rPr lang="en" sz="1100" i="1">
                <a:solidFill>
                  <a:srgbClr val="000000"/>
                </a:solidFill>
              </a:rPr>
              <a:t>The New York Times</a:t>
            </a:r>
            <a:r>
              <a:rPr lang="en" sz="1100">
                <a:solidFill>
                  <a:srgbClr val="000000"/>
                </a:solidFill>
              </a:rPr>
              <a:t>. https://www.nytimes.com/2019/10/08/opinion/artificial-intelligence.html.</a:t>
            </a:r>
            <a:endParaRPr sz="1100">
              <a:solidFill>
                <a:srgbClr val="000000"/>
              </a:solidFill>
            </a:endParaRPr>
          </a:p>
          <a:p>
            <a:pPr marL="274320" lvl="0" indent="-274320" algn="l" rtl="0">
              <a:spcBef>
                <a:spcPts val="1200"/>
              </a:spcBef>
              <a:spcAft>
                <a:spcPts val="0"/>
              </a:spcAft>
              <a:buNone/>
            </a:pPr>
            <a:endParaRPr sz="1000">
              <a:solidFill>
                <a:srgbClr val="000000"/>
              </a:solidFill>
              <a:latin typeface="Arial"/>
              <a:ea typeface="Arial"/>
              <a:cs typeface="Arial"/>
              <a:sym typeface="Arial"/>
            </a:endParaRPr>
          </a:p>
          <a:p>
            <a:pPr marL="274320" lvl="0" indent="-274320" algn="l" rtl="0">
              <a:spcBef>
                <a:spcPts val="0"/>
              </a:spcBef>
              <a:spcAft>
                <a:spcPts val="0"/>
              </a:spcAft>
              <a:buNone/>
            </a:pPr>
            <a:endParaRPr sz="1100">
              <a:solidFill>
                <a:srgbClr val="000000"/>
              </a:solidFill>
              <a:latin typeface="Arial"/>
              <a:ea typeface="Arial"/>
              <a:cs typeface="Arial"/>
              <a:sym typeface="Arial"/>
            </a:endParaRPr>
          </a:p>
          <a:p>
            <a:pPr marL="274320" lvl="0" indent="-274320" algn="l" rtl="0">
              <a:spcBef>
                <a:spcPts val="0"/>
              </a:spcBef>
              <a:spcAft>
                <a:spcPts val="0"/>
              </a:spcAft>
              <a:buNone/>
            </a:pPr>
            <a:endParaRPr sz="1100">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819150" y="791875"/>
            <a:ext cx="7505700" cy="59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Overview</a:t>
            </a:r>
            <a:endParaRPr b="1"/>
          </a:p>
        </p:txBody>
      </p:sp>
      <p:sp>
        <p:nvSpPr>
          <p:cNvPr id="141" name="Google Shape;141;p15"/>
          <p:cNvSpPr txBox="1">
            <a:spLocks noGrp="1"/>
          </p:cNvSpPr>
          <p:nvPr>
            <p:ph type="body" idx="1"/>
          </p:nvPr>
        </p:nvSpPr>
        <p:spPr>
          <a:xfrm>
            <a:off x="819150" y="1699675"/>
            <a:ext cx="7505700" cy="27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sz="1800">
                <a:solidFill>
                  <a:srgbClr val="000000"/>
                </a:solidFill>
              </a:rPr>
              <a:t>The place of grammar and vocabulary in a writing course and the context for this module</a:t>
            </a:r>
            <a:endParaRPr sz="1800">
              <a:solidFill>
                <a:srgbClr val="000000"/>
              </a:solidFill>
            </a:endParaRPr>
          </a:p>
          <a:p>
            <a:pPr marL="457200" lvl="0" indent="-342900" algn="l" rtl="0">
              <a:spcBef>
                <a:spcPts val="0"/>
              </a:spcBef>
              <a:spcAft>
                <a:spcPts val="0"/>
              </a:spcAft>
              <a:buClr>
                <a:srgbClr val="000000"/>
              </a:buClr>
              <a:buSzPts val="1800"/>
              <a:buChar char="●"/>
            </a:pPr>
            <a:r>
              <a:rPr lang="en" sz="1800">
                <a:solidFill>
                  <a:srgbClr val="000000"/>
                </a:solidFill>
              </a:rPr>
              <a:t>Changing the way we think about error and correctness</a:t>
            </a:r>
            <a:endParaRPr sz="1800">
              <a:solidFill>
                <a:srgbClr val="000000"/>
              </a:solidFill>
            </a:endParaRPr>
          </a:p>
          <a:p>
            <a:pPr marL="457200" lvl="0" indent="-342900" algn="l" rtl="0">
              <a:spcBef>
                <a:spcPts val="0"/>
              </a:spcBef>
              <a:spcAft>
                <a:spcPts val="0"/>
              </a:spcAft>
              <a:buClr>
                <a:srgbClr val="000000"/>
              </a:buClr>
              <a:buSzPts val="1800"/>
              <a:buChar char="●"/>
            </a:pPr>
            <a:r>
              <a:rPr lang="en" sz="1800">
                <a:solidFill>
                  <a:srgbClr val="000000"/>
                </a:solidFill>
              </a:rPr>
              <a:t>Incorporating language work into a writing course: What do students need in your course?</a:t>
            </a:r>
            <a:endParaRPr sz="1800">
              <a:solidFill>
                <a:srgbClr val="000000"/>
              </a:solidFill>
            </a:endParaRPr>
          </a:p>
          <a:p>
            <a:pPr marL="457200" lvl="0" indent="-342900" algn="l" rtl="0">
              <a:spcBef>
                <a:spcPts val="0"/>
              </a:spcBef>
              <a:spcAft>
                <a:spcPts val="0"/>
              </a:spcAft>
              <a:buClr>
                <a:srgbClr val="000000"/>
              </a:buClr>
              <a:buSzPts val="1800"/>
              <a:buChar char="●"/>
            </a:pPr>
            <a:r>
              <a:rPr lang="en" sz="1800">
                <a:solidFill>
                  <a:srgbClr val="000000"/>
                </a:solidFill>
              </a:rPr>
              <a:t>Concrete examples to use with vocabulary and grammar instruction</a:t>
            </a:r>
            <a:endParaRPr sz="1800">
              <a:solidFill>
                <a:srgbClr val="000000"/>
              </a:solidFill>
            </a:endParaRPr>
          </a:p>
          <a:p>
            <a:pPr marL="457200" lvl="0" indent="-342900" algn="l" rtl="0">
              <a:spcBef>
                <a:spcPts val="0"/>
              </a:spcBef>
              <a:spcAft>
                <a:spcPts val="0"/>
              </a:spcAft>
              <a:buClr>
                <a:srgbClr val="000000"/>
              </a:buClr>
              <a:buSzPts val="1800"/>
              <a:buChar char="●"/>
            </a:pPr>
            <a:r>
              <a:rPr lang="en" sz="1800">
                <a:solidFill>
                  <a:srgbClr val="000000"/>
                </a:solidFill>
              </a:rPr>
              <a:t>Mapping your course</a:t>
            </a:r>
            <a:endParaRPr sz="1800">
              <a:solidFill>
                <a:srgbClr val="000000"/>
              </a:solidFill>
            </a:endParaRPr>
          </a:p>
          <a:p>
            <a:pPr marL="0" lvl="0" indent="0" algn="l" rtl="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6"/>
          <p:cNvSpPr txBox="1">
            <a:spLocks noGrp="1"/>
          </p:cNvSpPr>
          <p:nvPr>
            <p:ph type="title"/>
          </p:nvPr>
        </p:nvSpPr>
        <p:spPr>
          <a:xfrm>
            <a:off x="819150" y="845600"/>
            <a:ext cx="7505700" cy="58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Mapping your course -- a preview</a:t>
            </a:r>
            <a:endParaRPr b="1"/>
          </a:p>
        </p:txBody>
      </p:sp>
      <p:sp>
        <p:nvSpPr>
          <p:cNvPr id="147" name="Google Shape;147;p16"/>
          <p:cNvSpPr txBox="1">
            <a:spLocks noGrp="1"/>
          </p:cNvSpPr>
          <p:nvPr>
            <p:ph type="body" idx="1"/>
          </p:nvPr>
        </p:nvSpPr>
        <p:spPr>
          <a:xfrm>
            <a:off x="765425" y="1578775"/>
            <a:ext cx="7505700" cy="284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sz="1800">
                <a:solidFill>
                  <a:srgbClr val="000000"/>
                </a:solidFill>
              </a:rPr>
              <a:t>Consider the vocabulary and/or grammar students need within your course and discipline</a:t>
            </a:r>
            <a:endParaRPr sz="1800">
              <a:solidFill>
                <a:srgbClr val="000000"/>
              </a:solidFill>
            </a:endParaRPr>
          </a:p>
          <a:p>
            <a:pPr marL="457200" lvl="0" indent="-342900" algn="l" rtl="0">
              <a:spcBef>
                <a:spcPts val="0"/>
              </a:spcBef>
              <a:spcAft>
                <a:spcPts val="0"/>
              </a:spcAft>
              <a:buClr>
                <a:srgbClr val="000000"/>
              </a:buClr>
              <a:buSzPts val="1800"/>
              <a:buChar char="●"/>
            </a:pPr>
            <a:r>
              <a:rPr lang="en" sz="1800">
                <a:solidFill>
                  <a:srgbClr val="000000"/>
                </a:solidFill>
              </a:rPr>
              <a:t>Examine course texts to find models of vocabulary and grammar </a:t>
            </a:r>
            <a:endParaRPr sz="1800">
              <a:solidFill>
                <a:srgbClr val="000000"/>
              </a:solidFill>
            </a:endParaRPr>
          </a:p>
          <a:p>
            <a:pPr marL="457200" lvl="0" indent="-342900" algn="l" rtl="0">
              <a:spcBef>
                <a:spcPts val="0"/>
              </a:spcBef>
              <a:spcAft>
                <a:spcPts val="0"/>
              </a:spcAft>
              <a:buClr>
                <a:srgbClr val="000000"/>
              </a:buClr>
              <a:buSzPts val="1800"/>
              <a:buChar char="●"/>
            </a:pPr>
            <a:r>
              <a:rPr lang="en" sz="1800">
                <a:solidFill>
                  <a:srgbClr val="000000"/>
                </a:solidFill>
              </a:rPr>
              <a:t>Choose points in the syllabus where vocabulary and grammar instruction could be added</a:t>
            </a:r>
            <a:endParaRPr sz="1800">
              <a:solidFill>
                <a:srgbClr val="000000"/>
              </a:solidFill>
            </a:endParaRPr>
          </a:p>
          <a:p>
            <a:pPr marL="457200" lvl="0" indent="-342900" algn="l" rtl="0">
              <a:spcBef>
                <a:spcPts val="0"/>
              </a:spcBef>
              <a:spcAft>
                <a:spcPts val="0"/>
              </a:spcAft>
              <a:buClr>
                <a:srgbClr val="000000"/>
              </a:buClr>
              <a:buSzPts val="1800"/>
              <a:buChar char="●"/>
            </a:pPr>
            <a:r>
              <a:rPr lang="en" sz="1800">
                <a:solidFill>
                  <a:srgbClr val="000000"/>
                </a:solidFill>
              </a:rPr>
              <a:t>Design in-class activities to promote noticing, provide instruction, and allow for practice of the target vocabulary or grammar</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7"/>
          <p:cNvSpPr txBox="1">
            <a:spLocks noGrp="1"/>
          </p:cNvSpPr>
          <p:nvPr>
            <p:ph type="title"/>
          </p:nvPr>
        </p:nvSpPr>
        <p:spPr>
          <a:xfrm>
            <a:off x="819150" y="845600"/>
            <a:ext cx="7505700" cy="111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Rethinking what students need -- Ferris, 2011</a:t>
            </a:r>
            <a:endParaRPr b="1"/>
          </a:p>
        </p:txBody>
      </p:sp>
      <p:sp>
        <p:nvSpPr>
          <p:cNvPr id="153" name="Google Shape;153;p17"/>
          <p:cNvSpPr txBox="1">
            <a:spLocks noGrp="1"/>
          </p:cNvSpPr>
          <p:nvPr>
            <p:ph type="body" idx="1"/>
          </p:nvPr>
        </p:nvSpPr>
        <p:spPr>
          <a:xfrm>
            <a:off x="819150" y="2121850"/>
            <a:ext cx="7505700" cy="196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Multilingual writers need:</a:t>
            </a:r>
            <a:endParaRPr sz="2400"/>
          </a:p>
          <a:p>
            <a:pPr marL="457200" lvl="0" indent="-381000" algn="l" rtl="0">
              <a:spcBef>
                <a:spcPts val="1600"/>
              </a:spcBef>
              <a:spcAft>
                <a:spcPts val="0"/>
              </a:spcAft>
              <a:buSzPts val="2400"/>
              <a:buChar char="●"/>
            </a:pPr>
            <a:r>
              <a:rPr lang="en" sz="2400"/>
              <a:t>Help with higher order concerns </a:t>
            </a:r>
            <a:r>
              <a:rPr lang="en" sz="2400" b="1" u="sng"/>
              <a:t>and</a:t>
            </a:r>
            <a:r>
              <a:rPr lang="en" sz="2400"/>
              <a:t> language</a:t>
            </a:r>
            <a:endParaRPr sz="2400"/>
          </a:p>
          <a:p>
            <a:pPr marL="457200" lvl="0" indent="-381000" algn="l" rtl="0">
              <a:spcBef>
                <a:spcPts val="0"/>
              </a:spcBef>
              <a:spcAft>
                <a:spcPts val="0"/>
              </a:spcAft>
              <a:buSzPts val="2400"/>
              <a:buChar char="●"/>
            </a:pPr>
            <a:r>
              <a:rPr lang="en" sz="2400"/>
              <a:t>More than just correction of errors in their writing (at the end of the writing process)</a:t>
            </a:r>
            <a:endParaRPr sz="2400"/>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8"/>
          <p:cNvSpPr txBox="1">
            <a:spLocks noGrp="1"/>
          </p:cNvSpPr>
          <p:nvPr>
            <p:ph type="title"/>
          </p:nvPr>
        </p:nvSpPr>
        <p:spPr>
          <a:xfrm>
            <a:off x="819150" y="845600"/>
            <a:ext cx="7505700" cy="7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Ferris, 2011, p.188</a:t>
            </a:r>
            <a:endParaRPr b="1"/>
          </a:p>
        </p:txBody>
      </p:sp>
      <p:sp>
        <p:nvSpPr>
          <p:cNvPr id="159" name="Google Shape;159;p18"/>
          <p:cNvSpPr txBox="1">
            <a:spLocks noGrp="1"/>
          </p:cNvSpPr>
          <p:nvPr>
            <p:ph type="body" idx="1"/>
          </p:nvPr>
        </p:nvSpPr>
        <p:spPr>
          <a:xfrm>
            <a:off x="819150" y="1667250"/>
            <a:ext cx="7505700" cy="277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000000"/>
                </a:solidFill>
              </a:rPr>
              <a:t>“Teachers of L2 writers in particular must go beyond top-down higher-order concerns and even beyond the treatment of error in their students’ texts. L2 writers are simultaneously learning to compose and acquiring more proficient control of the L2 itself. This is a task of great difficulty and complexity, one that advanced writers of their own primary language (i.e., many teachers of L2 writers) tend to underestimate.”</a:t>
            </a:r>
            <a:endParaRPr sz="2000">
              <a:solidFill>
                <a:srgbClr val="000000"/>
              </a:solidFill>
            </a:endParaRPr>
          </a:p>
          <a:p>
            <a:pPr marL="0" lvl="0" indent="0" algn="l" rtl="0">
              <a:spcBef>
                <a:spcPts val="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Grammar and vocabulary instruction in a writing course</a:t>
            </a:r>
            <a:endParaRPr b="1"/>
          </a:p>
        </p:txBody>
      </p:sp>
      <p:sp>
        <p:nvSpPr>
          <p:cNvPr id="165" name="Google Shape;165;p19"/>
          <p:cNvSpPr txBox="1">
            <a:spLocks noGrp="1"/>
          </p:cNvSpPr>
          <p:nvPr>
            <p:ph type="body" idx="1"/>
          </p:nvPr>
        </p:nvSpPr>
        <p:spPr>
          <a:xfrm>
            <a:off x="819150" y="2270350"/>
            <a:ext cx="7505700" cy="19572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000000"/>
              </a:buClr>
              <a:buSzPts val="2200"/>
              <a:buChar char="●"/>
            </a:pPr>
            <a:r>
              <a:rPr lang="en" sz="2200">
                <a:solidFill>
                  <a:srgbClr val="000000"/>
                </a:solidFill>
              </a:rPr>
              <a:t>Should be selective</a:t>
            </a:r>
            <a:endParaRPr sz="2200">
              <a:solidFill>
                <a:srgbClr val="000000"/>
              </a:solidFill>
            </a:endParaRPr>
          </a:p>
          <a:p>
            <a:pPr marL="457200" lvl="0" indent="-368300" algn="l" rtl="0">
              <a:spcBef>
                <a:spcPts val="0"/>
              </a:spcBef>
              <a:spcAft>
                <a:spcPts val="0"/>
              </a:spcAft>
              <a:buClr>
                <a:srgbClr val="000000"/>
              </a:buClr>
              <a:buSzPts val="2200"/>
              <a:buChar char="●"/>
            </a:pPr>
            <a:r>
              <a:rPr lang="en" sz="2200">
                <a:solidFill>
                  <a:srgbClr val="000000"/>
                </a:solidFill>
              </a:rPr>
              <a:t>Should be directly connected to writing</a:t>
            </a:r>
            <a:endParaRPr sz="2200">
              <a:solidFill>
                <a:srgbClr val="000000"/>
              </a:solidFill>
            </a:endParaRPr>
          </a:p>
          <a:p>
            <a:pPr marL="457200" lvl="0" indent="-368300" algn="l" rtl="0">
              <a:spcBef>
                <a:spcPts val="0"/>
              </a:spcBef>
              <a:spcAft>
                <a:spcPts val="0"/>
              </a:spcAft>
              <a:buClr>
                <a:srgbClr val="000000"/>
              </a:buClr>
              <a:buSzPts val="2200"/>
              <a:buChar char="●"/>
            </a:pPr>
            <a:r>
              <a:rPr lang="en" sz="2200">
                <a:solidFill>
                  <a:srgbClr val="000000"/>
                </a:solidFill>
              </a:rPr>
              <a:t>“We can begin by concentrating on those categories which have the most pedagogical utility” (Noguchi, 1991, p. 19).</a:t>
            </a:r>
            <a:endParaRPr sz="2200">
              <a:solidFill>
                <a:srgbClr val="000000"/>
              </a:solidFill>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0"/>
          <p:cNvSpPr txBox="1">
            <a:spLocks noGrp="1"/>
          </p:cNvSpPr>
          <p:nvPr>
            <p:ph type="title"/>
          </p:nvPr>
        </p:nvSpPr>
        <p:spPr>
          <a:xfrm>
            <a:off x="819150" y="845600"/>
            <a:ext cx="7505700" cy="112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The importance of lexical bundles -- Cortes, 2004</a:t>
            </a:r>
            <a:endParaRPr b="1"/>
          </a:p>
        </p:txBody>
      </p:sp>
      <p:sp>
        <p:nvSpPr>
          <p:cNvPr id="171" name="Google Shape;171;p20"/>
          <p:cNvSpPr txBox="1">
            <a:spLocks noGrp="1"/>
          </p:cNvSpPr>
          <p:nvPr>
            <p:ph type="body" idx="1"/>
          </p:nvPr>
        </p:nvSpPr>
        <p:spPr>
          <a:xfrm>
            <a:off x="819150" y="2283025"/>
            <a:ext cx="7505700" cy="2155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Academic language varies across disciplines</a:t>
            </a:r>
            <a:endParaRPr sz="2400"/>
          </a:p>
          <a:p>
            <a:pPr marL="457200" lvl="0" indent="-381000" algn="l" rtl="0">
              <a:spcBef>
                <a:spcPts val="0"/>
              </a:spcBef>
              <a:spcAft>
                <a:spcPts val="0"/>
              </a:spcAft>
              <a:buSzPts val="2400"/>
              <a:buChar char="●"/>
            </a:pPr>
            <a:r>
              <a:rPr lang="en" sz="2400"/>
              <a:t>Disciplinary scholars identify particular lexical bundles as markers of good writing</a:t>
            </a:r>
            <a:endParaRPr sz="2400"/>
          </a:p>
          <a:p>
            <a:pPr marL="457200" lvl="0" indent="-381000" algn="l" rtl="0">
              <a:spcBef>
                <a:spcPts val="0"/>
              </a:spcBef>
              <a:spcAft>
                <a:spcPts val="0"/>
              </a:spcAft>
              <a:buSzPts val="2400"/>
              <a:buChar char="●"/>
            </a:pPr>
            <a:r>
              <a:rPr lang="en" sz="2400"/>
              <a:t>Both native and non-native speakers tend to misuse or underuse these lexical bundles</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1"/>
          <p:cNvSpPr txBox="1">
            <a:spLocks noGrp="1"/>
          </p:cNvSpPr>
          <p:nvPr>
            <p:ph type="title"/>
          </p:nvPr>
        </p:nvSpPr>
        <p:spPr>
          <a:xfrm>
            <a:off x="819150" y="845600"/>
            <a:ext cx="7505700" cy="685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Cortes, 2004</a:t>
            </a:r>
            <a:endParaRPr b="1"/>
          </a:p>
        </p:txBody>
      </p:sp>
      <p:sp>
        <p:nvSpPr>
          <p:cNvPr id="177" name="Google Shape;177;p21"/>
          <p:cNvSpPr txBox="1">
            <a:spLocks noGrp="1"/>
          </p:cNvSpPr>
          <p:nvPr>
            <p:ph type="body" idx="1"/>
          </p:nvPr>
        </p:nvSpPr>
        <p:spPr>
          <a:xfrm>
            <a:off x="819150" y="1678700"/>
            <a:ext cx="7505700" cy="276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Examples of lexical bundles:</a:t>
            </a:r>
            <a:endParaRPr sz="2400"/>
          </a:p>
          <a:p>
            <a:pPr marL="0" lvl="0" indent="0" algn="l" rtl="0">
              <a:spcBef>
                <a:spcPts val="1600"/>
              </a:spcBef>
              <a:spcAft>
                <a:spcPts val="0"/>
              </a:spcAft>
              <a:buNone/>
            </a:pPr>
            <a:r>
              <a:rPr lang="en" sz="1800" b="1"/>
              <a:t>History</a:t>
            </a:r>
            <a:r>
              <a:rPr lang="en" sz="1800"/>
              <a:t>: </a:t>
            </a:r>
            <a:r>
              <a:rPr lang="en" sz="1800" i="1"/>
              <a:t>the extent to which, as a result of, from the perspective of, in the wake of, at a time when, to the extent that </a:t>
            </a:r>
            <a:r>
              <a:rPr lang="en" sz="1800"/>
              <a:t>(p. 405)</a:t>
            </a:r>
            <a:endParaRPr sz="1800"/>
          </a:p>
          <a:p>
            <a:pPr marL="0" lvl="0" indent="0" algn="l" rtl="0">
              <a:spcBef>
                <a:spcPts val="1600"/>
              </a:spcBef>
              <a:spcAft>
                <a:spcPts val="0"/>
              </a:spcAft>
              <a:buNone/>
            </a:pPr>
            <a:r>
              <a:rPr lang="en" sz="1800" b="1"/>
              <a:t>Biology</a:t>
            </a:r>
            <a:r>
              <a:rPr lang="en" sz="1800"/>
              <a:t>: </a:t>
            </a:r>
            <a:r>
              <a:rPr lang="en" sz="1800" i="1"/>
              <a:t>a function of the, presence or absence of, the degree to which, with respect to the, is a function of, may be due to</a:t>
            </a:r>
            <a:r>
              <a:rPr lang="en" sz="1800"/>
              <a:t> (p. 407)</a:t>
            </a:r>
            <a:endParaRPr sz="1800"/>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1683</Words>
  <Application>Microsoft Macintosh PowerPoint</Application>
  <PresentationFormat>On-screen Show (16:9)</PresentationFormat>
  <Paragraphs>106</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Arial</vt:lpstr>
      <vt:lpstr>Times New Roman</vt:lpstr>
      <vt:lpstr>Nunito</vt:lpstr>
      <vt:lpstr>Shift</vt:lpstr>
      <vt:lpstr>Vocabulary and Mini Grammar Lessons</vt:lpstr>
      <vt:lpstr>If we have expectations about students’ sentence level language ...</vt:lpstr>
      <vt:lpstr>Overview</vt:lpstr>
      <vt:lpstr>Mapping your course -- a preview</vt:lpstr>
      <vt:lpstr>Rethinking what students need -- Ferris, 2011</vt:lpstr>
      <vt:lpstr>Ferris, 2011, p.188</vt:lpstr>
      <vt:lpstr>Grammar and vocabulary instruction in a writing course</vt:lpstr>
      <vt:lpstr>The importance of lexical bundles -- Cortes, 2004</vt:lpstr>
      <vt:lpstr>Cortes, 2004</vt:lpstr>
      <vt:lpstr>Changing the way we think about error</vt:lpstr>
      <vt:lpstr>Incorporating language work into a writing course: What do students need?</vt:lpstr>
      <vt:lpstr>Incorporating language into a writing course: Things to keep in mind</vt:lpstr>
      <vt:lpstr>Questions for reflection What concerns do you have, if any, about incorporating some kind of vocabulary or grammar instruction into your course? Do you have expectations about students’ language use and grammatical correctness in written work? How might you rethink these expectations within the the context of this module? </vt:lpstr>
      <vt:lpstr>Teaching Vocabulary</vt:lpstr>
      <vt:lpstr>Brainstorm a list of key words or terms for a specific course</vt:lpstr>
      <vt:lpstr>Teaching Grammar</vt:lpstr>
      <vt:lpstr>Example: Modals</vt:lpstr>
      <vt:lpstr>Modals continued</vt:lpstr>
      <vt:lpstr>Modals continued</vt:lpstr>
      <vt:lpstr>Modals continued</vt:lpstr>
      <vt:lpstr>Modals -- Practice continued</vt:lpstr>
      <vt:lpstr>Modals continued</vt:lpstr>
      <vt:lpstr>Mapping your course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 and Mini Grammar Lessons</dc:title>
  <cp:lastModifiedBy>Steven Volk</cp:lastModifiedBy>
  <cp:revision>1</cp:revision>
  <dcterms:modified xsi:type="dcterms:W3CDTF">2021-04-21T19:33:29Z</dcterms:modified>
</cp:coreProperties>
</file>